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6" r:id="rId2"/>
    <p:sldId id="258" r:id="rId3"/>
    <p:sldId id="259" r:id="rId4"/>
    <p:sldId id="260" r:id="rId5"/>
    <p:sldId id="263" r:id="rId6"/>
    <p:sldId id="282" r:id="rId7"/>
    <p:sldId id="283" r:id="rId8"/>
    <p:sldId id="262" r:id="rId9"/>
    <p:sldId id="284" r:id="rId10"/>
    <p:sldId id="266" r:id="rId11"/>
    <p:sldId id="279" r:id="rId12"/>
    <p:sldId id="287" r:id="rId13"/>
    <p:sldId id="289" r:id="rId14"/>
    <p:sldId id="286" r:id="rId15"/>
    <p:sldId id="268" r:id="rId16"/>
    <p:sldId id="277" r:id="rId17"/>
    <p:sldId id="285" r:id="rId18"/>
    <p:sldId id="278" r:id="rId19"/>
    <p:sldId id="290" r:id="rId20"/>
    <p:sldId id="276" r:id="rId21"/>
  </p:sldIdLst>
  <p:sldSz cx="9144000" cy="6858000" type="screen4x3"/>
  <p:notesSz cx="7102475" cy="89916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013997"/>
    <a:srgbClr val="053B9C"/>
    <a:srgbClr val="0D349B"/>
    <a:srgbClr val="352973"/>
    <a:srgbClr val="3A4696"/>
    <a:srgbClr val="75B7D5"/>
    <a:srgbClr val="211E54"/>
    <a:srgbClr val="00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896" autoAdjust="0"/>
    <p:restoredTop sz="94660" autoAdjust="0"/>
  </p:normalViewPr>
  <p:slideViewPr>
    <p:cSldViewPr>
      <p:cViewPr varScale="1">
        <p:scale>
          <a:sx n="74" d="100"/>
          <a:sy n="74" d="100"/>
        </p:scale>
        <p:origin x="-960" y="-102"/>
      </p:cViewPr>
      <p:guideLst>
        <p:guide orient="horz" pos="2160"/>
        <p:guide pos="2880"/>
      </p:guideLst>
    </p:cSldViewPr>
  </p:slideViewPr>
  <p:notesTextViewPr>
    <p:cViewPr>
      <p:scale>
        <a:sx n="100" d="100"/>
        <a:sy n="100" d="100"/>
      </p:scale>
      <p:origin x="0" y="0"/>
    </p:cViewPr>
  </p:notesTextViewPr>
  <p:notesViewPr>
    <p:cSldViewPr>
      <p:cViewPr varScale="1">
        <p:scale>
          <a:sx n="61" d="100"/>
          <a:sy n="61" d="100"/>
        </p:scale>
        <p:origin x="-1818" y="-72"/>
      </p:cViewPr>
      <p:guideLst>
        <p:guide orient="horz" pos="2832"/>
        <p:guide pos="2237"/>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BCDD7A-8A27-41FB-976E-568C26ED53A0}" type="doc">
      <dgm:prSet loTypeId="urn:microsoft.com/office/officeart/2005/8/layout/hProcess3" loCatId="process" qsTypeId="urn:microsoft.com/office/officeart/2005/8/quickstyle/simple1" qsCatId="simple" csTypeId="urn:microsoft.com/office/officeart/2005/8/colors/accent1_2" csCatId="accent1" phldr="1"/>
      <dgm:spPr/>
    </dgm:pt>
    <dgm:pt modelId="{06284ECE-1A10-4D5E-B44D-268B8ED0B8D7}">
      <dgm:prSet phldrT="[Text]" custT="1"/>
      <dgm:spPr/>
      <dgm:t>
        <a:bodyPr/>
        <a:lstStyle/>
        <a:p>
          <a:r>
            <a:rPr lang="en-US" sz="2400" b="1" dirty="0" smtClean="0">
              <a:solidFill>
                <a:schemeClr val="bg2">
                  <a:lumMod val="50000"/>
                </a:schemeClr>
              </a:solidFill>
            </a:rPr>
            <a:t>This services</a:t>
          </a:r>
        </a:p>
        <a:p>
          <a:r>
            <a:rPr lang="en-US" sz="2400" b="1" dirty="0" smtClean="0">
              <a:solidFill>
                <a:schemeClr val="bg2">
                  <a:lumMod val="50000"/>
                </a:schemeClr>
              </a:solidFill>
            </a:rPr>
            <a:t>is ideal for</a:t>
          </a:r>
          <a:endParaRPr lang="en-US" sz="2400" b="1" dirty="0">
            <a:solidFill>
              <a:schemeClr val="bg2">
                <a:lumMod val="50000"/>
              </a:schemeClr>
            </a:solidFill>
          </a:endParaRPr>
        </a:p>
      </dgm:t>
    </dgm:pt>
    <dgm:pt modelId="{6E314287-4EA4-4261-ACD8-8CF6CB059388}" type="parTrans" cxnId="{CB35BE16-0C9A-4C42-B49B-8E0ECBB2C3D6}">
      <dgm:prSet/>
      <dgm:spPr/>
      <dgm:t>
        <a:bodyPr/>
        <a:lstStyle/>
        <a:p>
          <a:endParaRPr lang="en-US"/>
        </a:p>
      </dgm:t>
    </dgm:pt>
    <dgm:pt modelId="{290E5648-21DB-4851-9DE8-66FD0276C091}" type="sibTrans" cxnId="{CB35BE16-0C9A-4C42-B49B-8E0ECBB2C3D6}">
      <dgm:prSet/>
      <dgm:spPr/>
      <dgm:t>
        <a:bodyPr/>
        <a:lstStyle/>
        <a:p>
          <a:endParaRPr lang="en-US"/>
        </a:p>
      </dgm:t>
    </dgm:pt>
    <dgm:pt modelId="{F3DB1E90-B834-426D-ABF8-DD0D7E92B3B9}" type="pres">
      <dgm:prSet presAssocID="{FABCDD7A-8A27-41FB-976E-568C26ED53A0}" presName="Name0" presStyleCnt="0">
        <dgm:presLayoutVars>
          <dgm:dir val="rev"/>
          <dgm:animLvl val="lvl"/>
          <dgm:resizeHandles val="exact"/>
        </dgm:presLayoutVars>
      </dgm:prSet>
      <dgm:spPr/>
    </dgm:pt>
    <dgm:pt modelId="{DA562793-6398-4F9A-B26B-BED4BA001F07}" type="pres">
      <dgm:prSet presAssocID="{FABCDD7A-8A27-41FB-976E-568C26ED53A0}" presName="dummy" presStyleCnt="0"/>
      <dgm:spPr/>
    </dgm:pt>
    <dgm:pt modelId="{F95E5DD4-CD4C-44AD-BDBE-AFAA85E737DD}" type="pres">
      <dgm:prSet presAssocID="{FABCDD7A-8A27-41FB-976E-568C26ED53A0}" presName="linH" presStyleCnt="0"/>
      <dgm:spPr/>
    </dgm:pt>
    <dgm:pt modelId="{6DAFBAEB-E1EA-463D-85BD-25C655CDADED}" type="pres">
      <dgm:prSet presAssocID="{FABCDD7A-8A27-41FB-976E-568C26ED53A0}" presName="padding1" presStyleCnt="0"/>
      <dgm:spPr/>
    </dgm:pt>
    <dgm:pt modelId="{81424CFE-5262-421E-A6D5-4D722DE14E7A}" type="pres">
      <dgm:prSet presAssocID="{06284ECE-1A10-4D5E-B44D-268B8ED0B8D7}" presName="linV" presStyleCnt="0"/>
      <dgm:spPr/>
    </dgm:pt>
    <dgm:pt modelId="{7861A8E7-DCAF-445A-94E7-FBD6E7416DAE}" type="pres">
      <dgm:prSet presAssocID="{06284ECE-1A10-4D5E-B44D-268B8ED0B8D7}" presName="spVertical1" presStyleCnt="0"/>
      <dgm:spPr/>
    </dgm:pt>
    <dgm:pt modelId="{CA4E4D9D-7323-4E5D-871D-C42AEB8BDA26}" type="pres">
      <dgm:prSet presAssocID="{06284ECE-1A10-4D5E-B44D-268B8ED0B8D7}" presName="parTx" presStyleLbl="revTx" presStyleIdx="0" presStyleCnt="1" custLinFactNeighborX="12557" custLinFactNeighborY="-4408">
        <dgm:presLayoutVars>
          <dgm:chMax val="0"/>
          <dgm:chPref val="0"/>
          <dgm:bulletEnabled val="1"/>
        </dgm:presLayoutVars>
      </dgm:prSet>
      <dgm:spPr/>
      <dgm:t>
        <a:bodyPr/>
        <a:lstStyle/>
        <a:p>
          <a:endParaRPr lang="en-US"/>
        </a:p>
      </dgm:t>
    </dgm:pt>
    <dgm:pt modelId="{2E1754C2-5D82-4DCC-933D-D90633CA371E}" type="pres">
      <dgm:prSet presAssocID="{06284ECE-1A10-4D5E-B44D-268B8ED0B8D7}" presName="spVertical2" presStyleCnt="0"/>
      <dgm:spPr/>
    </dgm:pt>
    <dgm:pt modelId="{6E558172-5009-4A53-BB4E-348CA3A0D782}" type="pres">
      <dgm:prSet presAssocID="{06284ECE-1A10-4D5E-B44D-268B8ED0B8D7}" presName="spVertical3" presStyleCnt="0"/>
      <dgm:spPr/>
    </dgm:pt>
    <dgm:pt modelId="{B98A6FA7-BDE8-43B0-83F3-FEC186B1ECEE}" type="pres">
      <dgm:prSet presAssocID="{FABCDD7A-8A27-41FB-976E-568C26ED53A0}" presName="padding2" presStyleCnt="0"/>
      <dgm:spPr/>
    </dgm:pt>
    <dgm:pt modelId="{7889CF6C-0AD9-448E-B917-40B646C3128B}" type="pres">
      <dgm:prSet presAssocID="{FABCDD7A-8A27-41FB-976E-568C26ED53A0}" presName="negArrow" presStyleCnt="0"/>
      <dgm:spPr/>
    </dgm:pt>
    <dgm:pt modelId="{D65E02D1-D286-42D6-9854-4ABE4A1EFA5F}" type="pres">
      <dgm:prSet presAssocID="{FABCDD7A-8A27-41FB-976E-568C26ED53A0}" presName="backgroundArrow" presStyleLbl="node1" presStyleIdx="0" presStyleCnt="1" custLinFactNeighborX="21934" custLinFactNeighborY="-59625"/>
      <dgm:spPr/>
      <dgm:t>
        <a:bodyPr/>
        <a:lstStyle/>
        <a:p>
          <a:endParaRPr lang="en-US"/>
        </a:p>
      </dgm:t>
    </dgm:pt>
  </dgm:ptLst>
  <dgm:cxnLst>
    <dgm:cxn modelId="{B47125F7-EF71-4D5F-A4B4-0854C85F41B3}" type="presOf" srcId="{06284ECE-1A10-4D5E-B44D-268B8ED0B8D7}" destId="{CA4E4D9D-7323-4E5D-871D-C42AEB8BDA26}" srcOrd="0" destOrd="0" presId="urn:microsoft.com/office/officeart/2005/8/layout/hProcess3"/>
    <dgm:cxn modelId="{CB35BE16-0C9A-4C42-B49B-8E0ECBB2C3D6}" srcId="{FABCDD7A-8A27-41FB-976E-568C26ED53A0}" destId="{06284ECE-1A10-4D5E-B44D-268B8ED0B8D7}" srcOrd="0" destOrd="0" parTransId="{6E314287-4EA4-4261-ACD8-8CF6CB059388}" sibTransId="{290E5648-21DB-4851-9DE8-66FD0276C091}"/>
    <dgm:cxn modelId="{46266BCB-3733-43FD-92A7-5E2B8334827F}" type="presOf" srcId="{FABCDD7A-8A27-41FB-976E-568C26ED53A0}" destId="{F3DB1E90-B834-426D-ABF8-DD0D7E92B3B9}" srcOrd="0" destOrd="0" presId="urn:microsoft.com/office/officeart/2005/8/layout/hProcess3"/>
    <dgm:cxn modelId="{D430B4F8-1FE7-4357-AF7F-A8B868834A5B}" type="presParOf" srcId="{F3DB1E90-B834-426D-ABF8-DD0D7E92B3B9}" destId="{DA562793-6398-4F9A-B26B-BED4BA001F07}" srcOrd="0" destOrd="0" presId="urn:microsoft.com/office/officeart/2005/8/layout/hProcess3"/>
    <dgm:cxn modelId="{4711721B-D992-48C0-A9C4-F8E0C7B1ADC4}" type="presParOf" srcId="{F3DB1E90-B834-426D-ABF8-DD0D7E92B3B9}" destId="{F95E5DD4-CD4C-44AD-BDBE-AFAA85E737DD}" srcOrd="1" destOrd="0" presId="urn:microsoft.com/office/officeart/2005/8/layout/hProcess3"/>
    <dgm:cxn modelId="{717D0FA4-1548-4C8B-910B-1B72365AFCCE}" type="presParOf" srcId="{F95E5DD4-CD4C-44AD-BDBE-AFAA85E737DD}" destId="{6DAFBAEB-E1EA-463D-85BD-25C655CDADED}" srcOrd="0" destOrd="0" presId="urn:microsoft.com/office/officeart/2005/8/layout/hProcess3"/>
    <dgm:cxn modelId="{CA9DAE62-79FD-48D1-97A7-0593AAA6FE29}" type="presParOf" srcId="{F95E5DD4-CD4C-44AD-BDBE-AFAA85E737DD}" destId="{81424CFE-5262-421E-A6D5-4D722DE14E7A}" srcOrd="1" destOrd="0" presId="urn:microsoft.com/office/officeart/2005/8/layout/hProcess3"/>
    <dgm:cxn modelId="{4B07E26D-8685-4888-A40C-81E2DC1ABD59}" type="presParOf" srcId="{81424CFE-5262-421E-A6D5-4D722DE14E7A}" destId="{7861A8E7-DCAF-445A-94E7-FBD6E7416DAE}" srcOrd="0" destOrd="0" presId="urn:microsoft.com/office/officeart/2005/8/layout/hProcess3"/>
    <dgm:cxn modelId="{4DA89579-919C-4EF8-8916-2D46ACF5FF62}" type="presParOf" srcId="{81424CFE-5262-421E-A6D5-4D722DE14E7A}" destId="{CA4E4D9D-7323-4E5D-871D-C42AEB8BDA26}" srcOrd="1" destOrd="0" presId="urn:microsoft.com/office/officeart/2005/8/layout/hProcess3"/>
    <dgm:cxn modelId="{DD663319-74B8-45CE-B0FD-B14E23A9388C}" type="presParOf" srcId="{81424CFE-5262-421E-A6D5-4D722DE14E7A}" destId="{2E1754C2-5D82-4DCC-933D-D90633CA371E}" srcOrd="2" destOrd="0" presId="urn:microsoft.com/office/officeart/2005/8/layout/hProcess3"/>
    <dgm:cxn modelId="{36409A4F-5C0D-41BD-A491-678A4BF79D24}" type="presParOf" srcId="{81424CFE-5262-421E-A6D5-4D722DE14E7A}" destId="{6E558172-5009-4A53-BB4E-348CA3A0D782}" srcOrd="3" destOrd="0" presId="urn:microsoft.com/office/officeart/2005/8/layout/hProcess3"/>
    <dgm:cxn modelId="{26513180-41A9-456D-AF51-0F15A3810176}" type="presParOf" srcId="{F95E5DD4-CD4C-44AD-BDBE-AFAA85E737DD}" destId="{B98A6FA7-BDE8-43B0-83F3-FEC186B1ECEE}" srcOrd="2" destOrd="0" presId="urn:microsoft.com/office/officeart/2005/8/layout/hProcess3"/>
    <dgm:cxn modelId="{91A16106-B1B3-4612-9721-673A7581D8B6}" type="presParOf" srcId="{F95E5DD4-CD4C-44AD-BDBE-AFAA85E737DD}" destId="{7889CF6C-0AD9-448E-B917-40B646C3128B}" srcOrd="3" destOrd="0" presId="urn:microsoft.com/office/officeart/2005/8/layout/hProcess3"/>
    <dgm:cxn modelId="{A2B60450-D334-4A62-BBB0-5E1556DC146A}" type="presParOf" srcId="{F95E5DD4-CD4C-44AD-BDBE-AFAA85E737DD}" destId="{D65E02D1-D286-42D6-9854-4ABE4A1EFA5F}" srcOrd="4" destOrd="0" presId="urn:microsoft.com/office/officeart/2005/8/layout/hProcess3"/>
  </dgm:cxnLst>
  <dgm:bg/>
  <dgm:whole/>
</dgm:dataModel>
</file>

<file path=ppt/diagrams/layout1.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84995" name="Rectangle 3"/>
          <p:cNvSpPr>
            <a:spLocks noGrp="1" noChangeArrowheads="1"/>
          </p:cNvSpPr>
          <p:nvPr>
            <p:ph type="dt" sz="quarter"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84996" name="Rectangle 4"/>
          <p:cNvSpPr>
            <a:spLocks noGrp="1" noChangeArrowheads="1"/>
          </p:cNvSpPr>
          <p:nvPr>
            <p:ph type="ftr" sz="quarter" idx="2"/>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84997" name="Rectangle 5"/>
          <p:cNvSpPr>
            <a:spLocks noGrp="1" noChangeArrowheads="1"/>
          </p:cNvSpPr>
          <p:nvPr>
            <p:ph type="sldNum" sz="quarter" idx="3"/>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F4558C7-2F15-4B06-B2B4-8918562710FA}"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492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22725" y="0"/>
            <a:ext cx="3078163" cy="449263"/>
          </a:xfrm>
          <a:prstGeom prst="rect">
            <a:avLst/>
          </a:prstGeom>
        </p:spPr>
        <p:txBody>
          <a:bodyPr vert="horz" lIns="91440" tIns="45720" rIns="91440" bIns="45720" rtlCol="0"/>
          <a:lstStyle>
            <a:lvl1pPr algn="r">
              <a:defRPr sz="1200"/>
            </a:lvl1pPr>
          </a:lstStyle>
          <a:p>
            <a:fld id="{37A85BBC-E45C-480C-97C3-04E961AB128D}" type="datetimeFigureOut">
              <a:rPr lang="en-US" smtClean="0"/>
              <a:pPr/>
              <a:t>9/24/2009</a:t>
            </a:fld>
            <a:endParaRPr lang="en-US"/>
          </a:p>
        </p:txBody>
      </p:sp>
      <p:sp>
        <p:nvSpPr>
          <p:cNvPr id="4" name="Slide Image Placeholder 3"/>
          <p:cNvSpPr>
            <a:spLocks noGrp="1" noRot="1" noChangeAspect="1"/>
          </p:cNvSpPr>
          <p:nvPr>
            <p:ph type="sldImg" idx="2"/>
          </p:nvPr>
        </p:nvSpPr>
        <p:spPr>
          <a:xfrm>
            <a:off x="1303338" y="674688"/>
            <a:ext cx="4495800" cy="33718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9613" y="4270375"/>
            <a:ext cx="5683250" cy="40465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540750"/>
            <a:ext cx="3078163" cy="44926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2725" y="8540750"/>
            <a:ext cx="3078163" cy="449263"/>
          </a:xfrm>
          <a:prstGeom prst="rect">
            <a:avLst/>
          </a:prstGeom>
        </p:spPr>
        <p:txBody>
          <a:bodyPr vert="horz" lIns="91440" tIns="45720" rIns="91440" bIns="45720" rtlCol="0" anchor="b"/>
          <a:lstStyle>
            <a:lvl1pPr algn="r">
              <a:defRPr sz="1200"/>
            </a:lvl1pPr>
          </a:lstStyle>
          <a:p>
            <a:fld id="{1F55D355-2C6E-4D0D-AB97-16AE671852D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F55D355-2C6E-4D0D-AB97-16AE671852D7}"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90" name="Rectangle 18"/>
          <p:cNvSpPr>
            <a:spLocks noGrp="1" noChangeArrowheads="1"/>
          </p:cNvSpPr>
          <p:nvPr>
            <p:ph type="ctrTitle" sz="quarter"/>
          </p:nvPr>
        </p:nvSpPr>
        <p:spPr bwMode="black">
          <a:xfrm>
            <a:off x="533400" y="3048000"/>
            <a:ext cx="8137525" cy="647700"/>
          </a:xfrm>
          <a:effectLst>
            <a:outerShdw dist="35921" dir="2700000" algn="ctr" rotWithShape="0">
              <a:schemeClr val="bg2">
                <a:alpha val="50000"/>
              </a:schemeClr>
            </a:outerShdw>
          </a:effectLst>
        </p:spPr>
        <p:txBody>
          <a:bodyPr/>
          <a:lstStyle>
            <a:lvl1pPr>
              <a:defRPr sz="4400" b="1">
                <a:effectLst>
                  <a:outerShdw blurRad="38100" dist="38100" dir="2700000" algn="tl">
                    <a:srgbClr val="000000"/>
                  </a:outerShdw>
                </a:effectLst>
                <a:latin typeface="Verdana" pitchFamily="34" charset="0"/>
              </a:defRPr>
            </a:lvl1pPr>
          </a:lstStyle>
          <a:p>
            <a:r>
              <a:rPr lang="en-US" altLang="ko-KR" smtClean="0"/>
              <a:t>Click to edit Master title style</a:t>
            </a:r>
            <a:endParaRPr lang="en-US" altLang="ko-KR"/>
          </a:p>
        </p:txBody>
      </p:sp>
      <p:sp>
        <p:nvSpPr>
          <p:cNvPr id="3091" name="Rectangle 19"/>
          <p:cNvSpPr>
            <a:spLocks noGrp="1" noChangeArrowheads="1"/>
          </p:cNvSpPr>
          <p:nvPr>
            <p:ph type="subTitle" sz="quarter" idx="1"/>
          </p:nvPr>
        </p:nvSpPr>
        <p:spPr bwMode="black">
          <a:xfrm>
            <a:off x="539750" y="4221163"/>
            <a:ext cx="8210550" cy="533400"/>
          </a:xfrm>
          <a:effectLst>
            <a:outerShdw dist="45791" dir="3378596" algn="ctr" rotWithShape="0">
              <a:schemeClr val="bg2">
                <a:alpha val="50000"/>
              </a:schemeClr>
            </a:outerShdw>
          </a:effectLst>
        </p:spPr>
        <p:txBody>
          <a:bodyPr/>
          <a:lstStyle>
            <a:lvl1pPr marL="0" indent="0" algn="ctr">
              <a:buFont typeface="Wingdings" pitchFamily="2" charset="2"/>
              <a:buNone/>
              <a:defRPr/>
            </a:lvl1pPr>
          </a:lstStyle>
          <a:p>
            <a:r>
              <a:rPr lang="en-US" altLang="ko-KR" smtClean="0"/>
              <a:t>Click to edit Master subtitle style</a:t>
            </a:r>
            <a:endParaRPr lang="en-US" altLang="ko-K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7C0316A-E999-47D4-B927-F270CA84AB43}" type="slidenum">
              <a:rPr lang="en-US"/>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1B985C2-C483-487D-9984-59E6D578FD40}" type="slidenum">
              <a:rPr lang="en-US"/>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1152525"/>
            <a:ext cx="38862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0600" y="1152525"/>
            <a:ext cx="38862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51A29E0-61E1-4D8B-BDAA-E173BAA0172F}" type="slidenum">
              <a:rPr lang="en-US"/>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2F1CC889-1035-40F1-B179-56F8DE677798}" type="slidenum">
              <a:rPr lang="en-US"/>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61EB888-7287-4C9E-92F1-80ED69A8B309}" type="slidenum">
              <a:rPr lang="en-US"/>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D20AD3F-6A80-4339-A1E5-5017A44C294D}" type="slidenum">
              <a:rPr lang="en-US"/>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591694E-D150-49E3-91BF-96E39C25A4F6}" type="slidenum">
              <a:rPr lang="en-US"/>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D359034-96FC-4040-942F-F0AAEF5083CE}" type="slidenum">
              <a:rPr lang="en-US"/>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C327E2A-4CB4-45F2-A66B-C994B3FD46BB}" type="slidenum">
              <a:rPr lang="en-US"/>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185738"/>
            <a:ext cx="1981200" cy="62150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185738"/>
            <a:ext cx="5791200" cy="62150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A346FF1-0669-485A-BB32-37FAD1749714}" type="slidenum">
              <a:rPr lang="en-US"/>
              <a:pPr/>
              <a:t>‹#›</a:t>
            </a:fld>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62000" y="185738"/>
            <a:ext cx="7467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762000" y="1152525"/>
            <a:ext cx="7924800" cy="5248275"/>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461125"/>
            <a:ext cx="2133600" cy="320675"/>
          </a:xfrm>
        </p:spPr>
        <p:txBody>
          <a:bodyPr/>
          <a:lstStyle>
            <a:lvl1pPr>
              <a:defRPr/>
            </a:lvl1pPr>
          </a:lstStyle>
          <a:p>
            <a:endParaRPr lang="en-US"/>
          </a:p>
        </p:txBody>
      </p:sp>
      <p:sp>
        <p:nvSpPr>
          <p:cNvPr id="5" name="Footer Placeholder 4"/>
          <p:cNvSpPr>
            <a:spLocks noGrp="1"/>
          </p:cNvSpPr>
          <p:nvPr>
            <p:ph type="ftr" sz="quarter" idx="11"/>
          </p:nvPr>
        </p:nvSpPr>
        <p:spPr>
          <a:xfrm>
            <a:off x="3109913" y="6461125"/>
            <a:ext cx="2895600" cy="3206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461125"/>
            <a:ext cx="2133600" cy="320675"/>
          </a:xfrm>
        </p:spPr>
        <p:txBody>
          <a:bodyPr/>
          <a:lstStyle>
            <a:lvl1pPr>
              <a:defRPr/>
            </a:lvl1pPr>
          </a:lstStyle>
          <a:p>
            <a:fld id="{17E0CBE5-1BE0-4700-A87F-939F2B97568A}" type="slidenum">
              <a:rPr lang="en-US"/>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728663" y="0"/>
            <a:ext cx="8415337" cy="765175"/>
          </a:xfrm>
          <a:prstGeom prst="rect">
            <a:avLst/>
          </a:prstGeom>
          <a:gradFill rotWithShape="1">
            <a:gsLst>
              <a:gs pos="0">
                <a:schemeClr val="accent1"/>
              </a:gs>
              <a:gs pos="100000">
                <a:schemeClr val="bg1"/>
              </a:gs>
            </a:gsLst>
            <a:lin ang="0" scaled="1"/>
          </a:gradFill>
          <a:ln w="9525">
            <a:noFill/>
            <a:miter lim="800000"/>
            <a:headEnd/>
            <a:tailEnd/>
          </a:ln>
          <a:effectLst/>
        </p:spPr>
        <p:txBody>
          <a:bodyPr wrap="none" anchor="ctr"/>
          <a:lstStyle/>
          <a:p>
            <a:endParaRPr lang="en-US"/>
          </a:p>
        </p:txBody>
      </p:sp>
      <p:sp>
        <p:nvSpPr>
          <p:cNvPr id="1040" name="Rectangle 16"/>
          <p:cNvSpPr>
            <a:spLocks noChangeArrowheads="1"/>
          </p:cNvSpPr>
          <p:nvPr/>
        </p:nvSpPr>
        <p:spPr bwMode="invGray">
          <a:xfrm>
            <a:off x="0" y="762000"/>
            <a:ext cx="738188" cy="6100763"/>
          </a:xfrm>
          <a:prstGeom prst="rect">
            <a:avLst/>
          </a:prstGeom>
          <a:gradFill rotWithShape="1">
            <a:gsLst>
              <a:gs pos="0">
                <a:srgbClr val="001773">
                  <a:gamma/>
                  <a:shade val="46275"/>
                  <a:invGamma/>
                </a:srgbClr>
              </a:gs>
              <a:gs pos="100000">
                <a:srgbClr val="001773"/>
              </a:gs>
            </a:gsLst>
            <a:lin ang="5400000" scaled="1"/>
          </a:gradFill>
          <a:ln w="9525">
            <a:noFill/>
            <a:miter lim="800000"/>
            <a:headEnd/>
            <a:tailEnd/>
          </a:ln>
          <a:effectLst/>
        </p:spPr>
        <p:txBody>
          <a:bodyPr wrap="none" anchor="ctr"/>
          <a:lstStyle/>
          <a:p>
            <a:endParaRPr lang="en-US"/>
          </a:p>
        </p:txBody>
      </p:sp>
      <p:sp>
        <p:nvSpPr>
          <p:cNvPr id="1041" name="Rectangle 17"/>
          <p:cNvSpPr>
            <a:spLocks noChangeArrowheads="1"/>
          </p:cNvSpPr>
          <p:nvPr/>
        </p:nvSpPr>
        <p:spPr bwMode="invGray">
          <a:xfrm>
            <a:off x="0" y="0"/>
            <a:ext cx="738188" cy="762000"/>
          </a:xfrm>
          <a:prstGeom prst="rect">
            <a:avLst/>
          </a:prstGeom>
          <a:solidFill>
            <a:srgbClr val="0D349B"/>
          </a:solidFill>
          <a:ln w="9525">
            <a:noFill/>
            <a:miter lim="800000"/>
            <a:headEnd/>
            <a:tailEnd/>
          </a:ln>
          <a:effectLst/>
        </p:spPr>
        <p:txBody>
          <a:bodyPr wrap="none" anchor="ctr"/>
          <a:lstStyle/>
          <a:p>
            <a:endParaRPr lang="en-US"/>
          </a:p>
        </p:txBody>
      </p:sp>
      <p:sp>
        <p:nvSpPr>
          <p:cNvPr id="1027" name="Rectangle 3"/>
          <p:cNvSpPr>
            <a:spLocks noGrp="1" noChangeArrowheads="1"/>
          </p:cNvSpPr>
          <p:nvPr>
            <p:ph type="body" idx="1"/>
          </p:nvPr>
        </p:nvSpPr>
        <p:spPr bwMode="auto">
          <a:xfrm>
            <a:off x="762000" y="1152525"/>
            <a:ext cx="79248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29" name="Rectangle 5"/>
          <p:cNvSpPr>
            <a:spLocks noGrp="1" noChangeArrowheads="1"/>
          </p:cNvSpPr>
          <p:nvPr>
            <p:ph type="ftr" sz="quarter" idx="3"/>
          </p:nvPr>
        </p:nvSpPr>
        <p:spPr bwMode="auto">
          <a:xfrm>
            <a:off x="3109913"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vl1pPr>
          </a:lstStyle>
          <a:p>
            <a:endParaRPr lang="en-US"/>
          </a:p>
        </p:txBody>
      </p:sp>
      <p:sp>
        <p:nvSpPr>
          <p:cNvPr id="1030" name="Rectangle 6"/>
          <p:cNvSpPr>
            <a:spLocks noGrp="1" noChangeArrowheads="1"/>
          </p:cNvSpPr>
          <p:nvPr>
            <p:ph type="sldNum" sz="quarter" idx="4"/>
          </p:nvPr>
        </p:nvSpPr>
        <p:spPr bwMode="auto">
          <a:xfrm>
            <a:off x="6553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fld id="{6F316241-2D0D-43D4-85AE-0C6FE04D0174}" type="slidenum">
              <a:rPr lang="en-US"/>
              <a:pPr/>
              <a:t>‹#›</a:t>
            </a:fld>
            <a:endParaRPr lang="en-US"/>
          </a:p>
        </p:txBody>
      </p:sp>
      <p:sp>
        <p:nvSpPr>
          <p:cNvPr id="1026" name="Rectangle 2"/>
          <p:cNvSpPr>
            <a:spLocks noGrp="1" noChangeArrowheads="1"/>
          </p:cNvSpPr>
          <p:nvPr>
            <p:ph type="title"/>
          </p:nvPr>
        </p:nvSpPr>
        <p:spPr bwMode="white">
          <a:xfrm>
            <a:off x="762000" y="185738"/>
            <a:ext cx="74676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Arial" charset="0"/>
        </a:defRPr>
      </a:lvl2pPr>
      <a:lvl3pPr algn="ctr" rtl="0" eaLnBrk="1" fontAlgn="base" hangingPunct="1">
        <a:spcBef>
          <a:spcPct val="0"/>
        </a:spcBef>
        <a:spcAft>
          <a:spcPct val="0"/>
        </a:spcAft>
        <a:defRPr sz="3600">
          <a:solidFill>
            <a:schemeClr val="tx2"/>
          </a:solidFill>
          <a:latin typeface="Arial" charset="0"/>
        </a:defRPr>
      </a:lvl3pPr>
      <a:lvl4pPr algn="ctr" rtl="0" eaLnBrk="1" fontAlgn="base" hangingPunct="1">
        <a:spcBef>
          <a:spcPct val="0"/>
        </a:spcBef>
        <a:spcAft>
          <a:spcPct val="0"/>
        </a:spcAft>
        <a:defRPr sz="3600">
          <a:solidFill>
            <a:schemeClr val="tx2"/>
          </a:solidFill>
          <a:latin typeface="Arial" charset="0"/>
        </a:defRPr>
      </a:lvl4pPr>
      <a:lvl5pPr algn="ctr" rtl="0" eaLnBrk="1" fontAlgn="base" hangingPunct="1">
        <a:spcBef>
          <a:spcPct val="0"/>
        </a:spcBef>
        <a:spcAft>
          <a:spcPct val="0"/>
        </a:spcAft>
        <a:defRPr sz="3600">
          <a:solidFill>
            <a:schemeClr val="tx2"/>
          </a:solidFill>
          <a:latin typeface="Arial" charset="0"/>
        </a:defRPr>
      </a:lvl5pPr>
      <a:lvl6pPr marL="457200" algn="ctr" rtl="0" eaLnBrk="1" fontAlgn="base" hangingPunct="1">
        <a:spcBef>
          <a:spcPct val="0"/>
        </a:spcBef>
        <a:spcAft>
          <a:spcPct val="0"/>
        </a:spcAft>
        <a:defRPr sz="3600">
          <a:solidFill>
            <a:schemeClr val="tx2"/>
          </a:solidFill>
          <a:latin typeface="Arial" charset="0"/>
        </a:defRPr>
      </a:lvl6pPr>
      <a:lvl7pPr marL="914400" algn="ctr" rtl="0" eaLnBrk="1" fontAlgn="base" hangingPunct="1">
        <a:spcBef>
          <a:spcPct val="0"/>
        </a:spcBef>
        <a:spcAft>
          <a:spcPct val="0"/>
        </a:spcAft>
        <a:defRPr sz="3600">
          <a:solidFill>
            <a:schemeClr val="tx2"/>
          </a:solidFill>
          <a:latin typeface="Arial" charset="0"/>
        </a:defRPr>
      </a:lvl7pPr>
      <a:lvl8pPr marL="1371600" algn="ctr" rtl="0" eaLnBrk="1" fontAlgn="base" hangingPunct="1">
        <a:spcBef>
          <a:spcPct val="0"/>
        </a:spcBef>
        <a:spcAft>
          <a:spcPct val="0"/>
        </a:spcAft>
        <a:defRPr sz="3600">
          <a:solidFill>
            <a:schemeClr val="tx2"/>
          </a:solidFill>
          <a:latin typeface="Arial" charset="0"/>
        </a:defRPr>
      </a:lvl8pPr>
      <a:lvl9pPr marL="1828800" algn="ctr" rtl="0" eaLnBrk="1" fontAlgn="base" hangingPunct="1">
        <a:spcBef>
          <a:spcPct val="0"/>
        </a:spcBef>
        <a:spcAft>
          <a:spcPct val="0"/>
        </a:spcAft>
        <a:defRPr sz="3600">
          <a:solidFill>
            <a:schemeClr val="tx2"/>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40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400">
          <a:solidFill>
            <a:schemeClr val="tx2"/>
          </a:solidFill>
          <a:latin typeface="+mn-lt"/>
        </a:defRPr>
      </a:lvl2pPr>
      <a:lvl3pPr marL="1143000" indent="-228600" algn="l" rtl="0" eaLnBrk="1" fontAlgn="base" hangingPunct="1">
        <a:spcBef>
          <a:spcPct val="20000"/>
        </a:spcBef>
        <a:spcAft>
          <a:spcPct val="0"/>
        </a:spcAft>
        <a:buClr>
          <a:schemeClr val="tx1"/>
        </a:buClr>
        <a:buChar char="•"/>
        <a:defRPr sz="2400">
          <a:solidFill>
            <a:schemeClr val="tx2"/>
          </a:solidFill>
          <a:latin typeface="+mn-lt"/>
        </a:defRPr>
      </a:lvl3pPr>
      <a:lvl4pPr marL="1600200" indent="-228600" algn="l" rtl="0" eaLnBrk="1" fontAlgn="base" hangingPunct="1">
        <a:spcBef>
          <a:spcPct val="20000"/>
        </a:spcBef>
        <a:spcAft>
          <a:spcPct val="0"/>
        </a:spcAft>
        <a:buChar char="–"/>
        <a:defRPr sz="2000">
          <a:solidFill>
            <a:schemeClr val="tx2"/>
          </a:solidFill>
          <a:latin typeface="+mn-lt"/>
        </a:defRPr>
      </a:lvl4pPr>
      <a:lvl5pPr marL="2057400" indent="-228600" algn="l" rtl="0" eaLnBrk="1" fontAlgn="base" hangingPunct="1">
        <a:spcBef>
          <a:spcPct val="20000"/>
        </a:spcBef>
        <a:spcAft>
          <a:spcPct val="0"/>
        </a:spcAft>
        <a:buChar char="»"/>
        <a:defRPr sz="2000">
          <a:solidFill>
            <a:schemeClr val="tx2"/>
          </a:solidFill>
          <a:latin typeface="+mn-lt"/>
        </a:defRPr>
      </a:lvl5pPr>
      <a:lvl6pPr marL="2514600" indent="-228600" algn="l" rtl="0" eaLnBrk="1" fontAlgn="base" hangingPunct="1">
        <a:spcBef>
          <a:spcPct val="20000"/>
        </a:spcBef>
        <a:spcAft>
          <a:spcPct val="0"/>
        </a:spcAft>
        <a:buChar char="»"/>
        <a:defRPr sz="2000">
          <a:solidFill>
            <a:schemeClr val="tx2"/>
          </a:solidFill>
          <a:latin typeface="+mn-lt"/>
        </a:defRPr>
      </a:lvl6pPr>
      <a:lvl7pPr marL="2971800" indent="-228600" algn="l" rtl="0" eaLnBrk="1" fontAlgn="base" hangingPunct="1">
        <a:spcBef>
          <a:spcPct val="20000"/>
        </a:spcBef>
        <a:spcAft>
          <a:spcPct val="0"/>
        </a:spcAft>
        <a:buChar char="»"/>
        <a:defRPr sz="2000">
          <a:solidFill>
            <a:schemeClr val="tx2"/>
          </a:solidFill>
          <a:latin typeface="+mn-lt"/>
        </a:defRPr>
      </a:lvl7pPr>
      <a:lvl8pPr marL="3429000" indent="-228600" algn="l" rtl="0" eaLnBrk="1" fontAlgn="base" hangingPunct="1">
        <a:spcBef>
          <a:spcPct val="20000"/>
        </a:spcBef>
        <a:spcAft>
          <a:spcPct val="0"/>
        </a:spcAft>
        <a:buChar char="»"/>
        <a:defRPr sz="2000">
          <a:solidFill>
            <a:schemeClr val="tx2"/>
          </a:solidFill>
          <a:latin typeface="+mn-lt"/>
        </a:defRPr>
      </a:lvl8pPr>
      <a:lvl9pPr marL="3886200" indent="-228600" algn="l" rtl="0" eaLnBrk="1" fontAlgn="base" hangingPunct="1">
        <a:spcBef>
          <a:spcPct val="20000"/>
        </a:spcBef>
        <a:spcAft>
          <a:spcPct val="0"/>
        </a:spcAft>
        <a:buChar char="»"/>
        <a:defRPr sz="20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5613" name="AutoShape 77"/>
          <p:cNvSpPr>
            <a:spLocks noChangeArrowheads="1"/>
          </p:cNvSpPr>
          <p:nvPr/>
        </p:nvSpPr>
        <p:spPr bwMode="ltGray">
          <a:xfrm rot="5400000">
            <a:off x="-1004887" y="1633537"/>
            <a:ext cx="3505200" cy="3590925"/>
          </a:xfrm>
          <a:custGeom>
            <a:avLst/>
            <a:gdLst>
              <a:gd name="G0" fmla="+- 64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64"/>
              <a:gd name="G18" fmla="*/ 64 1 2"/>
              <a:gd name="G19" fmla="+- G18 5400 0"/>
              <a:gd name="G20" fmla="cos G19 11796480"/>
              <a:gd name="G21" fmla="sin G19 11796480"/>
              <a:gd name="G22" fmla="+- G20 10800 0"/>
              <a:gd name="G23" fmla="+- G21 10800 0"/>
              <a:gd name="G24" fmla="+- 10800 0 G20"/>
              <a:gd name="G25" fmla="+- 64 10800 0"/>
              <a:gd name="G26" fmla="?: G9 G17 G25"/>
              <a:gd name="G27" fmla="?: G9 0 21600"/>
              <a:gd name="G28" fmla="cos 10800 11796480"/>
              <a:gd name="G29" fmla="sin 10800 11796480"/>
              <a:gd name="G30" fmla="sin 64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68 w 21600"/>
              <a:gd name="T15" fmla="*/ 10800 h 21600"/>
              <a:gd name="T16" fmla="*/ 10800 w 21600"/>
              <a:gd name="T17" fmla="*/ 10736 h 21600"/>
              <a:gd name="T18" fmla="*/ 16232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36" y="10800"/>
                </a:moveTo>
                <a:cubicBezTo>
                  <a:pt x="10736" y="10764"/>
                  <a:pt x="10764" y="10736"/>
                  <a:pt x="10800" y="10736"/>
                </a:cubicBezTo>
                <a:cubicBezTo>
                  <a:pt x="10835" y="10735"/>
                  <a:pt x="10863" y="10764"/>
                  <a:pt x="10864" y="10799"/>
                </a:cubicBezTo>
                <a:lnTo>
                  <a:pt x="21600" y="10800"/>
                </a:lnTo>
                <a:cubicBezTo>
                  <a:pt x="21600" y="4835"/>
                  <a:pt x="16764" y="0"/>
                  <a:pt x="10800" y="0"/>
                </a:cubicBezTo>
                <a:cubicBezTo>
                  <a:pt x="4835" y="0"/>
                  <a:pt x="0" y="4835"/>
                  <a:pt x="0" y="10800"/>
                </a:cubicBezTo>
                <a:close/>
              </a:path>
            </a:pathLst>
          </a:custGeom>
          <a:gradFill rotWithShape="1">
            <a:gsLst>
              <a:gs pos="0">
                <a:schemeClr val="accent1"/>
              </a:gs>
              <a:gs pos="100000">
                <a:schemeClr val="accent1">
                  <a:gamma/>
                  <a:tint val="45490"/>
                  <a:invGamma/>
                </a:schemeClr>
              </a:gs>
            </a:gsLst>
            <a:lin ang="5400000" scaled="1"/>
          </a:gradFill>
          <a:ln w="9525">
            <a:noFill/>
            <a:miter lim="800000"/>
            <a:headEnd/>
            <a:tailEnd/>
          </a:ln>
          <a:effectLst/>
        </p:spPr>
        <p:txBody>
          <a:bodyPr wrap="none" anchor="ctr"/>
          <a:lstStyle/>
          <a:p>
            <a:endParaRPr lang="en-US"/>
          </a:p>
        </p:txBody>
      </p:sp>
      <p:sp>
        <p:nvSpPr>
          <p:cNvPr id="65538" name="Rectangle 2"/>
          <p:cNvSpPr>
            <a:spLocks noGrp="1" noChangeArrowheads="1"/>
          </p:cNvSpPr>
          <p:nvPr>
            <p:ph type="title"/>
          </p:nvPr>
        </p:nvSpPr>
        <p:spPr/>
        <p:txBody>
          <a:bodyPr/>
          <a:lstStyle/>
          <a:p>
            <a:r>
              <a:rPr lang="en-US" dirty="0" smtClean="0"/>
              <a:t>Who We are</a:t>
            </a:r>
            <a:endParaRPr lang="en-US" dirty="0"/>
          </a:p>
        </p:txBody>
      </p:sp>
      <p:sp>
        <p:nvSpPr>
          <p:cNvPr id="65565" name="AutoShape 29"/>
          <p:cNvSpPr>
            <a:spLocks noChangeArrowheads="1"/>
          </p:cNvSpPr>
          <p:nvPr/>
        </p:nvSpPr>
        <p:spPr bwMode="gray">
          <a:xfrm rot="5400000">
            <a:off x="-1381125" y="1219200"/>
            <a:ext cx="4430713" cy="4430713"/>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rgbClr val="00CCFF"/>
              </a:gs>
              <a:gs pos="50000">
                <a:schemeClr val="bg1">
                  <a:alpha val="0"/>
                </a:schemeClr>
              </a:gs>
              <a:gs pos="100000">
                <a:srgbClr val="00CCFF"/>
              </a:gs>
            </a:gsLst>
            <a:lin ang="5400000" scaled="1"/>
          </a:gradFill>
          <a:ln w="9525" algn="ctr">
            <a:noFill/>
            <a:miter lim="800000"/>
            <a:headEnd/>
            <a:tailEnd/>
          </a:ln>
          <a:effectLst/>
        </p:spPr>
        <p:txBody>
          <a:bodyPr wrap="none" anchor="ctr"/>
          <a:lstStyle/>
          <a:p>
            <a:endParaRPr lang="en-US"/>
          </a:p>
        </p:txBody>
      </p:sp>
      <p:sp>
        <p:nvSpPr>
          <p:cNvPr id="65566" name="AutoShape 30"/>
          <p:cNvSpPr>
            <a:spLocks noChangeArrowheads="1"/>
          </p:cNvSpPr>
          <p:nvPr/>
        </p:nvSpPr>
        <p:spPr bwMode="ltGray">
          <a:xfrm>
            <a:off x="3089275" y="3203575"/>
            <a:ext cx="4826000" cy="528638"/>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grpSp>
        <p:nvGrpSpPr>
          <p:cNvPr id="65567" name="Group 31"/>
          <p:cNvGrpSpPr>
            <a:grpSpLocks/>
          </p:cNvGrpSpPr>
          <p:nvPr/>
        </p:nvGrpSpPr>
        <p:grpSpPr bwMode="auto">
          <a:xfrm>
            <a:off x="2717800" y="3219450"/>
            <a:ext cx="501650" cy="501650"/>
            <a:chOff x="1583" y="1494"/>
            <a:chExt cx="526" cy="526"/>
          </a:xfrm>
        </p:grpSpPr>
        <p:sp>
          <p:nvSpPr>
            <p:cNvPr id="65568" name="Oval 32"/>
            <p:cNvSpPr>
              <a:spLocks noChangeArrowheads="1"/>
            </p:cNvSpPr>
            <p:nvPr/>
          </p:nvSpPr>
          <p:spPr bwMode="gray">
            <a:xfrm>
              <a:off x="1583" y="1494"/>
              <a:ext cx="526" cy="526"/>
            </a:xfrm>
            <a:prstGeom prst="ellipse">
              <a:avLst/>
            </a:prstGeom>
            <a:solidFill>
              <a:schemeClr val="accent1"/>
            </a:solidFill>
            <a:ln w="9525" algn="ctr">
              <a:noFill/>
              <a:round/>
              <a:headEnd/>
              <a:tailEnd/>
            </a:ln>
            <a:effectLst/>
          </p:spPr>
          <p:txBody>
            <a:bodyPr wrap="none" anchor="ctr"/>
            <a:lstStyle/>
            <a:p>
              <a:endParaRPr lang="en-US"/>
            </a:p>
          </p:txBody>
        </p:sp>
        <p:sp>
          <p:nvSpPr>
            <p:cNvPr id="65569" name="Oval 33"/>
            <p:cNvSpPr>
              <a:spLocks noChangeArrowheads="1"/>
            </p:cNvSpPr>
            <p:nvPr/>
          </p:nvSpPr>
          <p:spPr bwMode="gray">
            <a:xfrm>
              <a:off x="1634" y="1547"/>
              <a:ext cx="425" cy="425"/>
            </a:xfrm>
            <a:prstGeom prst="ellipse">
              <a:avLst/>
            </a:prstGeom>
            <a:gradFill rotWithShape="1">
              <a:gsLst>
                <a:gs pos="0">
                  <a:srgbClr val="10E470"/>
                </a:gs>
                <a:gs pos="100000">
                  <a:srgbClr val="10E470">
                    <a:gamma/>
                    <a:shade val="57255"/>
                    <a:invGamma/>
                  </a:srgbClr>
                </a:gs>
              </a:gsLst>
              <a:path path="rect">
                <a:fillToRect l="100000" t="100000"/>
              </a:path>
            </a:gradFill>
            <a:ln w="9525" algn="ctr">
              <a:noFill/>
              <a:round/>
              <a:headEnd/>
              <a:tailEnd/>
            </a:ln>
            <a:effectLst/>
          </p:spPr>
          <p:txBody>
            <a:bodyPr wrap="none" anchor="ctr"/>
            <a:lstStyle/>
            <a:p>
              <a:endParaRPr lang="en-US"/>
            </a:p>
          </p:txBody>
        </p:sp>
        <p:sp>
          <p:nvSpPr>
            <p:cNvPr id="65570" name="Oval 34"/>
            <p:cNvSpPr>
              <a:spLocks noChangeArrowheads="1"/>
            </p:cNvSpPr>
            <p:nvPr/>
          </p:nvSpPr>
          <p:spPr bwMode="gray">
            <a:xfrm>
              <a:off x="1642" y="1557"/>
              <a:ext cx="406" cy="406"/>
            </a:xfrm>
            <a:prstGeom prst="ellipse">
              <a:avLst/>
            </a:prstGeom>
            <a:gradFill rotWithShape="1">
              <a:gsLst>
                <a:gs pos="0">
                  <a:srgbClr val="FFFF00">
                    <a:alpha val="85001"/>
                  </a:srgbClr>
                </a:gs>
                <a:gs pos="100000">
                  <a:srgbClr val="FFFF00">
                    <a:gamma/>
                    <a:shade val="63529"/>
                    <a:invGamma/>
                  </a:srgbClr>
                </a:gs>
              </a:gsLst>
              <a:lin ang="2700000" scaled="1"/>
            </a:gradFill>
            <a:ln w="9525" algn="ctr">
              <a:noFill/>
              <a:round/>
              <a:headEnd/>
              <a:tailEnd/>
            </a:ln>
            <a:effectLst/>
          </p:spPr>
          <p:txBody>
            <a:bodyPr wrap="none" anchor="ctr"/>
            <a:lstStyle/>
            <a:p>
              <a:endParaRPr lang="en-US"/>
            </a:p>
          </p:txBody>
        </p:sp>
        <p:sp>
          <p:nvSpPr>
            <p:cNvPr id="65571" name="Oval 35"/>
            <p:cNvSpPr>
              <a:spLocks noChangeArrowheads="1"/>
            </p:cNvSpPr>
            <p:nvPr/>
          </p:nvSpPr>
          <p:spPr bwMode="gray">
            <a:xfrm>
              <a:off x="1652" y="1582"/>
              <a:ext cx="265" cy="266"/>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w="9525" algn="ctr">
              <a:noFill/>
              <a:round/>
              <a:headEnd/>
              <a:tailEnd/>
            </a:ln>
            <a:effectLst/>
          </p:spPr>
          <p:txBody>
            <a:bodyPr wrap="none" anchor="ctr"/>
            <a:lstStyle/>
            <a:p>
              <a:endParaRPr lang="en-US"/>
            </a:p>
          </p:txBody>
        </p:sp>
        <p:sp>
          <p:nvSpPr>
            <p:cNvPr id="65572" name="Oval 36"/>
            <p:cNvSpPr>
              <a:spLocks noChangeArrowheads="1"/>
            </p:cNvSpPr>
            <p:nvPr/>
          </p:nvSpPr>
          <p:spPr bwMode="gray">
            <a:xfrm>
              <a:off x="1659" y="1571"/>
              <a:ext cx="366" cy="366"/>
            </a:xfrm>
            <a:prstGeom prst="ellipse">
              <a:avLst/>
            </a:prstGeom>
            <a:gradFill rotWithShape="1">
              <a:gsLst>
                <a:gs pos="0">
                  <a:srgbClr val="FFFF00">
                    <a:alpha val="0"/>
                  </a:srgbClr>
                </a:gs>
                <a:gs pos="100000">
                  <a:srgbClr val="FFFF00">
                    <a:gamma/>
                    <a:shade val="76078"/>
                    <a:invGamma/>
                  </a:srgbClr>
                </a:gs>
              </a:gsLst>
              <a:lin ang="2700000" scaled="1"/>
            </a:gradFill>
            <a:ln w="9525" algn="ctr">
              <a:noFill/>
              <a:round/>
              <a:headEnd/>
              <a:tailEnd/>
            </a:ln>
            <a:effectLst/>
          </p:spPr>
          <p:txBody>
            <a:bodyPr wrap="none" anchor="ctr"/>
            <a:lstStyle/>
            <a:p>
              <a:endParaRPr lang="en-US"/>
            </a:p>
          </p:txBody>
        </p:sp>
      </p:grpSp>
      <p:sp>
        <p:nvSpPr>
          <p:cNvPr id="65574" name="AutoShape 38"/>
          <p:cNvSpPr>
            <a:spLocks noChangeArrowheads="1"/>
          </p:cNvSpPr>
          <p:nvPr/>
        </p:nvSpPr>
        <p:spPr bwMode="ltGray">
          <a:xfrm>
            <a:off x="3001963" y="2476500"/>
            <a:ext cx="4827587" cy="528638"/>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grpSp>
        <p:nvGrpSpPr>
          <p:cNvPr id="65575" name="Group 39"/>
          <p:cNvGrpSpPr>
            <a:grpSpLocks/>
          </p:cNvGrpSpPr>
          <p:nvPr/>
        </p:nvGrpSpPr>
        <p:grpSpPr bwMode="auto">
          <a:xfrm>
            <a:off x="2632075" y="2492375"/>
            <a:ext cx="501650" cy="501650"/>
            <a:chOff x="1583" y="1494"/>
            <a:chExt cx="526" cy="526"/>
          </a:xfrm>
        </p:grpSpPr>
        <p:sp>
          <p:nvSpPr>
            <p:cNvPr id="65576" name="Oval 40"/>
            <p:cNvSpPr>
              <a:spLocks noChangeArrowheads="1"/>
            </p:cNvSpPr>
            <p:nvPr/>
          </p:nvSpPr>
          <p:spPr bwMode="gray">
            <a:xfrm>
              <a:off x="1583" y="1494"/>
              <a:ext cx="526" cy="526"/>
            </a:xfrm>
            <a:prstGeom prst="ellipse">
              <a:avLst/>
            </a:prstGeom>
            <a:solidFill>
              <a:schemeClr val="accent1"/>
            </a:solidFill>
            <a:ln w="9525" algn="ctr">
              <a:noFill/>
              <a:round/>
              <a:headEnd/>
              <a:tailEnd/>
            </a:ln>
            <a:effectLst/>
          </p:spPr>
          <p:txBody>
            <a:bodyPr wrap="none" anchor="ctr"/>
            <a:lstStyle/>
            <a:p>
              <a:endParaRPr lang="en-US"/>
            </a:p>
          </p:txBody>
        </p:sp>
        <p:sp>
          <p:nvSpPr>
            <p:cNvPr id="65577" name="Oval 41"/>
            <p:cNvSpPr>
              <a:spLocks noChangeArrowheads="1"/>
            </p:cNvSpPr>
            <p:nvPr/>
          </p:nvSpPr>
          <p:spPr bwMode="gray">
            <a:xfrm>
              <a:off x="1634" y="1547"/>
              <a:ext cx="425" cy="425"/>
            </a:xfrm>
            <a:prstGeom prst="ellipse">
              <a:avLst/>
            </a:prstGeom>
            <a:gradFill rotWithShape="1">
              <a:gsLst>
                <a:gs pos="0">
                  <a:srgbClr val="10E470"/>
                </a:gs>
                <a:gs pos="100000">
                  <a:srgbClr val="10E470">
                    <a:gamma/>
                    <a:shade val="57255"/>
                    <a:invGamma/>
                  </a:srgbClr>
                </a:gs>
              </a:gsLst>
              <a:path path="rect">
                <a:fillToRect l="100000" t="100000"/>
              </a:path>
            </a:gradFill>
            <a:ln w="9525" algn="ctr">
              <a:noFill/>
              <a:round/>
              <a:headEnd/>
              <a:tailEnd/>
            </a:ln>
            <a:effectLst/>
          </p:spPr>
          <p:txBody>
            <a:bodyPr wrap="none" anchor="ctr"/>
            <a:lstStyle/>
            <a:p>
              <a:endParaRPr lang="en-US"/>
            </a:p>
          </p:txBody>
        </p:sp>
        <p:sp>
          <p:nvSpPr>
            <p:cNvPr id="65578" name="Oval 42"/>
            <p:cNvSpPr>
              <a:spLocks noChangeArrowheads="1"/>
            </p:cNvSpPr>
            <p:nvPr/>
          </p:nvSpPr>
          <p:spPr bwMode="gray">
            <a:xfrm>
              <a:off x="1642" y="1557"/>
              <a:ext cx="406" cy="406"/>
            </a:xfrm>
            <a:prstGeom prst="ellipse">
              <a:avLst/>
            </a:prstGeom>
            <a:gradFill rotWithShape="1">
              <a:gsLst>
                <a:gs pos="0">
                  <a:srgbClr val="FFFF00">
                    <a:alpha val="85001"/>
                  </a:srgbClr>
                </a:gs>
                <a:gs pos="100000">
                  <a:srgbClr val="FFFF00">
                    <a:gamma/>
                    <a:shade val="63529"/>
                    <a:invGamma/>
                  </a:srgbClr>
                </a:gs>
              </a:gsLst>
              <a:lin ang="2700000" scaled="1"/>
            </a:gradFill>
            <a:ln w="9525" algn="ctr">
              <a:noFill/>
              <a:round/>
              <a:headEnd/>
              <a:tailEnd/>
            </a:ln>
            <a:effectLst/>
          </p:spPr>
          <p:txBody>
            <a:bodyPr wrap="none" anchor="ctr"/>
            <a:lstStyle/>
            <a:p>
              <a:endParaRPr lang="en-US"/>
            </a:p>
          </p:txBody>
        </p:sp>
        <p:sp>
          <p:nvSpPr>
            <p:cNvPr id="65579" name="Oval 43"/>
            <p:cNvSpPr>
              <a:spLocks noChangeArrowheads="1"/>
            </p:cNvSpPr>
            <p:nvPr/>
          </p:nvSpPr>
          <p:spPr bwMode="gray">
            <a:xfrm>
              <a:off x="1652" y="1582"/>
              <a:ext cx="265" cy="266"/>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w="9525" algn="ctr">
              <a:noFill/>
              <a:round/>
              <a:headEnd/>
              <a:tailEnd/>
            </a:ln>
            <a:effectLst/>
          </p:spPr>
          <p:txBody>
            <a:bodyPr wrap="none" anchor="ctr"/>
            <a:lstStyle/>
            <a:p>
              <a:endParaRPr lang="en-US"/>
            </a:p>
          </p:txBody>
        </p:sp>
        <p:sp>
          <p:nvSpPr>
            <p:cNvPr id="65580" name="Oval 44"/>
            <p:cNvSpPr>
              <a:spLocks noChangeArrowheads="1"/>
            </p:cNvSpPr>
            <p:nvPr/>
          </p:nvSpPr>
          <p:spPr bwMode="gray">
            <a:xfrm>
              <a:off x="1659" y="1571"/>
              <a:ext cx="366" cy="366"/>
            </a:xfrm>
            <a:prstGeom prst="ellipse">
              <a:avLst/>
            </a:prstGeom>
            <a:gradFill rotWithShape="1">
              <a:gsLst>
                <a:gs pos="0">
                  <a:srgbClr val="FFFF00">
                    <a:alpha val="0"/>
                  </a:srgbClr>
                </a:gs>
                <a:gs pos="100000">
                  <a:srgbClr val="FFFF00">
                    <a:gamma/>
                    <a:shade val="76078"/>
                    <a:invGamma/>
                  </a:srgbClr>
                </a:gs>
              </a:gsLst>
              <a:lin ang="2700000" scaled="1"/>
            </a:gradFill>
            <a:ln w="9525" algn="ctr">
              <a:noFill/>
              <a:round/>
              <a:headEnd/>
              <a:tailEnd/>
            </a:ln>
            <a:effectLst/>
          </p:spPr>
          <p:txBody>
            <a:bodyPr wrap="none" anchor="ctr"/>
            <a:lstStyle/>
            <a:p>
              <a:endParaRPr lang="en-US"/>
            </a:p>
          </p:txBody>
        </p:sp>
      </p:grpSp>
      <p:sp>
        <p:nvSpPr>
          <p:cNvPr id="65581" name="AutoShape 45"/>
          <p:cNvSpPr>
            <a:spLocks noChangeArrowheads="1"/>
          </p:cNvSpPr>
          <p:nvPr/>
        </p:nvSpPr>
        <p:spPr bwMode="ltGray">
          <a:xfrm>
            <a:off x="2598738" y="1747838"/>
            <a:ext cx="4826000" cy="530225"/>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grpSp>
        <p:nvGrpSpPr>
          <p:cNvPr id="65582" name="Group 46"/>
          <p:cNvGrpSpPr>
            <a:grpSpLocks/>
          </p:cNvGrpSpPr>
          <p:nvPr/>
        </p:nvGrpSpPr>
        <p:grpSpPr bwMode="auto">
          <a:xfrm>
            <a:off x="2228850" y="1763713"/>
            <a:ext cx="501650" cy="501650"/>
            <a:chOff x="1583" y="1494"/>
            <a:chExt cx="526" cy="526"/>
          </a:xfrm>
        </p:grpSpPr>
        <p:sp>
          <p:nvSpPr>
            <p:cNvPr id="65583" name="Oval 47"/>
            <p:cNvSpPr>
              <a:spLocks noChangeArrowheads="1"/>
            </p:cNvSpPr>
            <p:nvPr/>
          </p:nvSpPr>
          <p:spPr bwMode="gray">
            <a:xfrm>
              <a:off x="1583" y="1494"/>
              <a:ext cx="526" cy="526"/>
            </a:xfrm>
            <a:prstGeom prst="ellipse">
              <a:avLst/>
            </a:prstGeom>
            <a:solidFill>
              <a:schemeClr val="accent1"/>
            </a:solidFill>
            <a:ln w="9525" algn="ctr">
              <a:noFill/>
              <a:round/>
              <a:headEnd/>
              <a:tailEnd/>
            </a:ln>
            <a:effectLst/>
          </p:spPr>
          <p:txBody>
            <a:bodyPr wrap="none" anchor="ctr"/>
            <a:lstStyle/>
            <a:p>
              <a:endParaRPr lang="en-US"/>
            </a:p>
          </p:txBody>
        </p:sp>
        <p:sp>
          <p:nvSpPr>
            <p:cNvPr id="65584" name="Oval 48"/>
            <p:cNvSpPr>
              <a:spLocks noChangeArrowheads="1"/>
            </p:cNvSpPr>
            <p:nvPr/>
          </p:nvSpPr>
          <p:spPr bwMode="gray">
            <a:xfrm>
              <a:off x="1634" y="1547"/>
              <a:ext cx="425" cy="425"/>
            </a:xfrm>
            <a:prstGeom prst="ellipse">
              <a:avLst/>
            </a:prstGeom>
            <a:gradFill rotWithShape="1">
              <a:gsLst>
                <a:gs pos="0">
                  <a:srgbClr val="10E470"/>
                </a:gs>
                <a:gs pos="100000">
                  <a:srgbClr val="10E470">
                    <a:gamma/>
                    <a:shade val="57255"/>
                    <a:invGamma/>
                  </a:srgbClr>
                </a:gs>
              </a:gsLst>
              <a:path path="rect">
                <a:fillToRect l="100000" t="100000"/>
              </a:path>
            </a:gradFill>
            <a:ln w="9525" algn="ctr">
              <a:noFill/>
              <a:round/>
              <a:headEnd/>
              <a:tailEnd/>
            </a:ln>
            <a:effectLst/>
          </p:spPr>
          <p:txBody>
            <a:bodyPr wrap="none" anchor="ctr"/>
            <a:lstStyle/>
            <a:p>
              <a:endParaRPr lang="en-US"/>
            </a:p>
          </p:txBody>
        </p:sp>
        <p:sp>
          <p:nvSpPr>
            <p:cNvPr id="65585" name="Oval 49"/>
            <p:cNvSpPr>
              <a:spLocks noChangeArrowheads="1"/>
            </p:cNvSpPr>
            <p:nvPr/>
          </p:nvSpPr>
          <p:spPr bwMode="gray">
            <a:xfrm>
              <a:off x="1642" y="1557"/>
              <a:ext cx="406" cy="406"/>
            </a:xfrm>
            <a:prstGeom prst="ellipse">
              <a:avLst/>
            </a:prstGeom>
            <a:gradFill rotWithShape="1">
              <a:gsLst>
                <a:gs pos="0">
                  <a:srgbClr val="FFFF00">
                    <a:alpha val="85001"/>
                  </a:srgbClr>
                </a:gs>
                <a:gs pos="100000">
                  <a:srgbClr val="FFFF00">
                    <a:gamma/>
                    <a:shade val="63529"/>
                    <a:invGamma/>
                  </a:srgbClr>
                </a:gs>
              </a:gsLst>
              <a:lin ang="2700000" scaled="1"/>
            </a:gradFill>
            <a:ln w="9525" algn="ctr">
              <a:noFill/>
              <a:round/>
              <a:headEnd/>
              <a:tailEnd/>
            </a:ln>
            <a:effectLst/>
          </p:spPr>
          <p:txBody>
            <a:bodyPr wrap="none" anchor="ctr"/>
            <a:lstStyle/>
            <a:p>
              <a:endParaRPr lang="en-US"/>
            </a:p>
          </p:txBody>
        </p:sp>
        <p:sp>
          <p:nvSpPr>
            <p:cNvPr id="65586" name="Oval 50"/>
            <p:cNvSpPr>
              <a:spLocks noChangeArrowheads="1"/>
            </p:cNvSpPr>
            <p:nvPr/>
          </p:nvSpPr>
          <p:spPr bwMode="gray">
            <a:xfrm>
              <a:off x="1652" y="1582"/>
              <a:ext cx="265" cy="266"/>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w="9525" algn="ctr">
              <a:noFill/>
              <a:round/>
              <a:headEnd/>
              <a:tailEnd/>
            </a:ln>
            <a:effectLst/>
          </p:spPr>
          <p:txBody>
            <a:bodyPr wrap="none" anchor="ctr"/>
            <a:lstStyle/>
            <a:p>
              <a:endParaRPr lang="en-US"/>
            </a:p>
          </p:txBody>
        </p:sp>
        <p:sp>
          <p:nvSpPr>
            <p:cNvPr id="65587" name="Oval 51"/>
            <p:cNvSpPr>
              <a:spLocks noChangeArrowheads="1"/>
            </p:cNvSpPr>
            <p:nvPr/>
          </p:nvSpPr>
          <p:spPr bwMode="gray">
            <a:xfrm>
              <a:off x="1659" y="1571"/>
              <a:ext cx="366" cy="366"/>
            </a:xfrm>
            <a:prstGeom prst="ellipse">
              <a:avLst/>
            </a:prstGeom>
            <a:gradFill rotWithShape="1">
              <a:gsLst>
                <a:gs pos="0">
                  <a:srgbClr val="FFFF00">
                    <a:alpha val="0"/>
                  </a:srgbClr>
                </a:gs>
                <a:gs pos="100000">
                  <a:srgbClr val="FFFF00">
                    <a:gamma/>
                    <a:shade val="76078"/>
                    <a:invGamma/>
                  </a:srgbClr>
                </a:gs>
              </a:gsLst>
              <a:lin ang="2700000" scaled="1"/>
            </a:gradFill>
            <a:ln w="9525" algn="ctr">
              <a:noFill/>
              <a:round/>
              <a:headEnd/>
              <a:tailEnd/>
            </a:ln>
            <a:effectLst/>
          </p:spPr>
          <p:txBody>
            <a:bodyPr wrap="none" anchor="ctr"/>
            <a:lstStyle/>
            <a:p>
              <a:endParaRPr lang="en-US"/>
            </a:p>
          </p:txBody>
        </p:sp>
      </p:grpSp>
      <p:sp>
        <p:nvSpPr>
          <p:cNvPr id="65588" name="AutoShape 52"/>
          <p:cNvSpPr>
            <a:spLocks noChangeArrowheads="1"/>
          </p:cNvSpPr>
          <p:nvPr/>
        </p:nvSpPr>
        <p:spPr bwMode="ltGray">
          <a:xfrm>
            <a:off x="3001963" y="3930650"/>
            <a:ext cx="4827587" cy="530225"/>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grpSp>
        <p:nvGrpSpPr>
          <p:cNvPr id="65589" name="Group 53"/>
          <p:cNvGrpSpPr>
            <a:grpSpLocks/>
          </p:cNvGrpSpPr>
          <p:nvPr/>
        </p:nvGrpSpPr>
        <p:grpSpPr bwMode="auto">
          <a:xfrm>
            <a:off x="2632075" y="3946525"/>
            <a:ext cx="501650" cy="501650"/>
            <a:chOff x="1583" y="1494"/>
            <a:chExt cx="526" cy="526"/>
          </a:xfrm>
        </p:grpSpPr>
        <p:sp>
          <p:nvSpPr>
            <p:cNvPr id="65590" name="Oval 54"/>
            <p:cNvSpPr>
              <a:spLocks noChangeArrowheads="1"/>
            </p:cNvSpPr>
            <p:nvPr/>
          </p:nvSpPr>
          <p:spPr bwMode="gray">
            <a:xfrm>
              <a:off x="1583" y="1494"/>
              <a:ext cx="526" cy="526"/>
            </a:xfrm>
            <a:prstGeom prst="ellipse">
              <a:avLst/>
            </a:prstGeom>
            <a:solidFill>
              <a:schemeClr val="accent1"/>
            </a:solidFill>
            <a:ln w="9525" algn="ctr">
              <a:noFill/>
              <a:round/>
              <a:headEnd/>
              <a:tailEnd/>
            </a:ln>
            <a:effectLst/>
          </p:spPr>
          <p:txBody>
            <a:bodyPr wrap="none" anchor="ctr"/>
            <a:lstStyle/>
            <a:p>
              <a:endParaRPr lang="en-US"/>
            </a:p>
          </p:txBody>
        </p:sp>
        <p:sp>
          <p:nvSpPr>
            <p:cNvPr id="65591" name="Oval 55"/>
            <p:cNvSpPr>
              <a:spLocks noChangeArrowheads="1"/>
            </p:cNvSpPr>
            <p:nvPr/>
          </p:nvSpPr>
          <p:spPr bwMode="gray">
            <a:xfrm>
              <a:off x="1634" y="1547"/>
              <a:ext cx="425" cy="425"/>
            </a:xfrm>
            <a:prstGeom prst="ellipse">
              <a:avLst/>
            </a:prstGeom>
            <a:gradFill rotWithShape="1">
              <a:gsLst>
                <a:gs pos="0">
                  <a:srgbClr val="10E470"/>
                </a:gs>
                <a:gs pos="100000">
                  <a:srgbClr val="10E470">
                    <a:gamma/>
                    <a:shade val="57255"/>
                    <a:invGamma/>
                  </a:srgbClr>
                </a:gs>
              </a:gsLst>
              <a:path path="rect">
                <a:fillToRect l="100000" t="100000"/>
              </a:path>
            </a:gradFill>
            <a:ln w="9525" algn="ctr">
              <a:noFill/>
              <a:round/>
              <a:headEnd/>
              <a:tailEnd/>
            </a:ln>
            <a:effectLst/>
          </p:spPr>
          <p:txBody>
            <a:bodyPr wrap="none" anchor="ctr"/>
            <a:lstStyle/>
            <a:p>
              <a:endParaRPr lang="en-US"/>
            </a:p>
          </p:txBody>
        </p:sp>
        <p:sp>
          <p:nvSpPr>
            <p:cNvPr id="65592" name="Oval 56"/>
            <p:cNvSpPr>
              <a:spLocks noChangeArrowheads="1"/>
            </p:cNvSpPr>
            <p:nvPr/>
          </p:nvSpPr>
          <p:spPr bwMode="gray">
            <a:xfrm>
              <a:off x="1642" y="1557"/>
              <a:ext cx="406" cy="406"/>
            </a:xfrm>
            <a:prstGeom prst="ellipse">
              <a:avLst/>
            </a:prstGeom>
            <a:gradFill rotWithShape="1">
              <a:gsLst>
                <a:gs pos="0">
                  <a:srgbClr val="FFFF00">
                    <a:alpha val="85001"/>
                  </a:srgbClr>
                </a:gs>
                <a:gs pos="100000">
                  <a:srgbClr val="FFFF00">
                    <a:gamma/>
                    <a:shade val="63529"/>
                    <a:invGamma/>
                  </a:srgbClr>
                </a:gs>
              </a:gsLst>
              <a:lin ang="2700000" scaled="1"/>
            </a:gradFill>
            <a:ln w="9525" algn="ctr">
              <a:noFill/>
              <a:round/>
              <a:headEnd/>
              <a:tailEnd/>
            </a:ln>
            <a:effectLst/>
          </p:spPr>
          <p:txBody>
            <a:bodyPr wrap="none" anchor="ctr"/>
            <a:lstStyle/>
            <a:p>
              <a:endParaRPr lang="en-US"/>
            </a:p>
          </p:txBody>
        </p:sp>
        <p:sp>
          <p:nvSpPr>
            <p:cNvPr id="65593" name="Oval 57"/>
            <p:cNvSpPr>
              <a:spLocks noChangeArrowheads="1"/>
            </p:cNvSpPr>
            <p:nvPr/>
          </p:nvSpPr>
          <p:spPr bwMode="gray">
            <a:xfrm>
              <a:off x="1652" y="1582"/>
              <a:ext cx="265" cy="266"/>
            </a:xfrm>
            <a:prstGeom prst="ellipse">
              <a:avLst/>
            </a:prstGeom>
            <a:gradFill rotWithShape="1">
              <a:gsLst>
                <a:gs pos="0">
                  <a:srgbClr val="E9940B">
                    <a:gamma/>
                    <a:tint val="0"/>
                    <a:invGamma/>
                  </a:srgbClr>
                </a:gs>
                <a:gs pos="100000">
                  <a:srgbClr val="E9940B">
                    <a:alpha val="0"/>
                  </a:srgbClr>
                </a:gs>
              </a:gsLst>
              <a:path path="shape">
                <a:fillToRect l="50000" t="50000" r="50000" b="50000"/>
              </a:path>
            </a:gradFill>
            <a:ln w="9525" algn="ctr">
              <a:noFill/>
              <a:round/>
              <a:headEnd/>
              <a:tailEnd/>
            </a:ln>
            <a:effectLst/>
          </p:spPr>
          <p:txBody>
            <a:bodyPr wrap="none" anchor="ctr"/>
            <a:lstStyle/>
            <a:p>
              <a:endParaRPr lang="en-US"/>
            </a:p>
          </p:txBody>
        </p:sp>
        <p:sp>
          <p:nvSpPr>
            <p:cNvPr id="65594" name="Oval 58"/>
            <p:cNvSpPr>
              <a:spLocks noChangeArrowheads="1"/>
            </p:cNvSpPr>
            <p:nvPr/>
          </p:nvSpPr>
          <p:spPr bwMode="gray">
            <a:xfrm>
              <a:off x="1659" y="1571"/>
              <a:ext cx="366" cy="366"/>
            </a:xfrm>
            <a:prstGeom prst="ellipse">
              <a:avLst/>
            </a:prstGeom>
            <a:gradFill rotWithShape="1">
              <a:gsLst>
                <a:gs pos="0">
                  <a:srgbClr val="FFFF00">
                    <a:alpha val="0"/>
                  </a:srgbClr>
                </a:gs>
                <a:gs pos="100000">
                  <a:srgbClr val="FFFF00">
                    <a:gamma/>
                    <a:shade val="76078"/>
                    <a:invGamma/>
                  </a:srgbClr>
                </a:gs>
              </a:gsLst>
              <a:lin ang="2700000" scaled="1"/>
            </a:gradFill>
            <a:ln w="9525" algn="ctr">
              <a:noFill/>
              <a:round/>
              <a:headEnd/>
              <a:tailEnd/>
            </a:ln>
            <a:effectLst/>
          </p:spPr>
          <p:txBody>
            <a:bodyPr wrap="none" anchor="ctr"/>
            <a:lstStyle/>
            <a:p>
              <a:endParaRPr lang="en-US"/>
            </a:p>
          </p:txBody>
        </p:sp>
      </p:grpSp>
      <p:sp>
        <p:nvSpPr>
          <p:cNvPr id="65602" name="Text Box 66"/>
          <p:cNvSpPr txBox="1">
            <a:spLocks noChangeArrowheads="1"/>
          </p:cNvSpPr>
          <p:nvPr/>
        </p:nvSpPr>
        <p:spPr bwMode="white">
          <a:xfrm>
            <a:off x="762008" y="3048000"/>
            <a:ext cx="1576072" cy="623248"/>
          </a:xfrm>
          <a:prstGeom prst="rect">
            <a:avLst/>
          </a:prstGeom>
          <a:noFill/>
          <a:ln w="9525" algn="ctr">
            <a:noFill/>
            <a:miter lim="800000"/>
            <a:headEnd/>
            <a:tailEnd/>
          </a:ln>
          <a:effectLst/>
        </p:spPr>
        <p:txBody>
          <a:bodyPr wrap="none">
            <a:spAutoFit/>
          </a:bodyPr>
          <a:lstStyle/>
          <a:p>
            <a:pPr algn="ctr" eaLnBrk="0" hangingPunct="0"/>
            <a:r>
              <a:rPr lang="en-US" sz="2400" b="1" dirty="0" smtClean="0">
                <a:solidFill>
                  <a:srgbClr val="FFCC66"/>
                </a:solidFill>
                <a:effectLst>
                  <a:outerShdw blurRad="38100" dist="38100" dir="2700000" algn="tl">
                    <a:srgbClr val="000000"/>
                  </a:outerShdw>
                </a:effectLst>
                <a:latin typeface="Brush Script MT" pitchFamily="66" charset="0"/>
              </a:rPr>
              <a:t>Global United</a:t>
            </a:r>
          </a:p>
          <a:p>
            <a:pPr algn="ctr" eaLnBrk="0" hangingPunct="0"/>
            <a:r>
              <a:rPr lang="en-US" sz="1050" b="1" dirty="0" smtClean="0">
                <a:solidFill>
                  <a:srgbClr val="FFCC66"/>
                </a:solidFill>
                <a:effectLst>
                  <a:outerShdw blurRad="38100" dist="38100" dir="2700000" algn="tl">
                    <a:srgbClr val="000000"/>
                  </a:outerShdw>
                </a:effectLst>
                <a:latin typeface="Copperplate Gothic Bold" pitchFamily="34" charset="0"/>
                <a:cs typeface="Times New Roman" pitchFamily="18" charset="0"/>
              </a:rPr>
              <a:t>Health Benefits</a:t>
            </a:r>
            <a:endParaRPr lang="en-US" sz="1050" b="1" dirty="0">
              <a:solidFill>
                <a:srgbClr val="FFCC66"/>
              </a:solidFill>
              <a:effectLst>
                <a:outerShdw blurRad="38100" dist="38100" dir="2700000" algn="tl">
                  <a:srgbClr val="000000"/>
                </a:outerShdw>
              </a:effectLst>
              <a:latin typeface="Copperplate Gothic Bold" pitchFamily="34" charset="0"/>
              <a:cs typeface="Times New Roman" pitchFamily="18" charset="0"/>
            </a:endParaRPr>
          </a:p>
        </p:txBody>
      </p:sp>
      <p:sp>
        <p:nvSpPr>
          <p:cNvPr id="65603" name="Text Box 67"/>
          <p:cNvSpPr txBox="1">
            <a:spLocks noChangeArrowheads="1"/>
          </p:cNvSpPr>
          <p:nvPr/>
        </p:nvSpPr>
        <p:spPr bwMode="auto">
          <a:xfrm>
            <a:off x="2308225" y="1817688"/>
            <a:ext cx="311150" cy="366712"/>
          </a:xfrm>
          <a:prstGeom prst="rect">
            <a:avLst/>
          </a:prstGeom>
          <a:noFill/>
          <a:ln w="9525" algn="ctr">
            <a:noFill/>
            <a:miter lim="800000"/>
            <a:headEnd/>
            <a:tailEnd/>
          </a:ln>
          <a:effectLst/>
        </p:spPr>
        <p:txBody>
          <a:bodyPr wrap="none">
            <a:spAutoFit/>
          </a:bodyPr>
          <a:lstStyle/>
          <a:p>
            <a:pPr algn="ctr" eaLnBrk="0" hangingPunct="0"/>
            <a:r>
              <a:rPr lang="en-US" b="1" dirty="0">
                <a:solidFill>
                  <a:srgbClr val="000000"/>
                </a:solidFill>
              </a:rPr>
              <a:t>1</a:t>
            </a:r>
          </a:p>
        </p:txBody>
      </p:sp>
      <p:sp>
        <p:nvSpPr>
          <p:cNvPr id="65604" name="Text Box 68"/>
          <p:cNvSpPr txBox="1">
            <a:spLocks noChangeArrowheads="1"/>
          </p:cNvSpPr>
          <p:nvPr/>
        </p:nvSpPr>
        <p:spPr bwMode="auto">
          <a:xfrm>
            <a:off x="2724150" y="2562225"/>
            <a:ext cx="311150" cy="366713"/>
          </a:xfrm>
          <a:prstGeom prst="rect">
            <a:avLst/>
          </a:prstGeom>
          <a:noFill/>
          <a:ln w="9525" algn="ctr">
            <a:noFill/>
            <a:miter lim="800000"/>
            <a:headEnd/>
            <a:tailEnd/>
          </a:ln>
          <a:effectLst/>
        </p:spPr>
        <p:txBody>
          <a:bodyPr wrap="none">
            <a:spAutoFit/>
          </a:bodyPr>
          <a:lstStyle/>
          <a:p>
            <a:pPr algn="ctr" eaLnBrk="0" hangingPunct="0"/>
            <a:r>
              <a:rPr lang="en-US" b="1" dirty="0">
                <a:solidFill>
                  <a:srgbClr val="000000"/>
                </a:solidFill>
              </a:rPr>
              <a:t>2</a:t>
            </a:r>
          </a:p>
        </p:txBody>
      </p:sp>
      <p:sp>
        <p:nvSpPr>
          <p:cNvPr id="65605" name="Text Box 69"/>
          <p:cNvSpPr txBox="1">
            <a:spLocks noChangeArrowheads="1"/>
          </p:cNvSpPr>
          <p:nvPr/>
        </p:nvSpPr>
        <p:spPr bwMode="auto">
          <a:xfrm>
            <a:off x="2819399" y="3287712"/>
            <a:ext cx="301625" cy="369887"/>
          </a:xfrm>
          <a:prstGeom prst="rect">
            <a:avLst/>
          </a:prstGeom>
          <a:noFill/>
          <a:ln w="9525" algn="ctr">
            <a:noFill/>
            <a:miter lim="800000"/>
            <a:headEnd/>
            <a:tailEnd/>
          </a:ln>
          <a:effectLst/>
        </p:spPr>
        <p:txBody>
          <a:bodyPr wrap="square">
            <a:spAutoFit/>
          </a:bodyPr>
          <a:lstStyle/>
          <a:p>
            <a:pPr algn="ctr" eaLnBrk="0" hangingPunct="0"/>
            <a:r>
              <a:rPr lang="en-US" b="1" dirty="0">
                <a:solidFill>
                  <a:srgbClr val="000000"/>
                </a:solidFill>
              </a:rPr>
              <a:t>3</a:t>
            </a:r>
          </a:p>
        </p:txBody>
      </p:sp>
      <p:sp>
        <p:nvSpPr>
          <p:cNvPr id="65606" name="Text Box 70"/>
          <p:cNvSpPr txBox="1">
            <a:spLocks noChangeArrowheads="1"/>
          </p:cNvSpPr>
          <p:nvPr/>
        </p:nvSpPr>
        <p:spPr bwMode="auto">
          <a:xfrm>
            <a:off x="2724150" y="4016375"/>
            <a:ext cx="311150" cy="366713"/>
          </a:xfrm>
          <a:prstGeom prst="rect">
            <a:avLst/>
          </a:prstGeom>
          <a:noFill/>
          <a:ln w="9525" algn="ctr">
            <a:noFill/>
            <a:miter lim="800000"/>
            <a:headEnd/>
            <a:tailEnd/>
          </a:ln>
          <a:effectLst/>
        </p:spPr>
        <p:txBody>
          <a:bodyPr wrap="none">
            <a:spAutoFit/>
          </a:bodyPr>
          <a:lstStyle/>
          <a:p>
            <a:pPr algn="ctr" eaLnBrk="0" hangingPunct="0"/>
            <a:r>
              <a:rPr lang="en-US" b="1" dirty="0" smtClean="0">
                <a:solidFill>
                  <a:srgbClr val="000000"/>
                </a:solidFill>
              </a:rPr>
              <a:t>4</a:t>
            </a:r>
            <a:endParaRPr lang="en-US" b="1" dirty="0">
              <a:solidFill>
                <a:srgbClr val="000000"/>
              </a:solidFill>
            </a:endParaRPr>
          </a:p>
        </p:txBody>
      </p:sp>
      <p:sp>
        <p:nvSpPr>
          <p:cNvPr id="65608" name="Text Box 72"/>
          <p:cNvSpPr txBox="1">
            <a:spLocks noChangeArrowheads="1"/>
          </p:cNvSpPr>
          <p:nvPr/>
        </p:nvSpPr>
        <p:spPr bwMode="black">
          <a:xfrm>
            <a:off x="2809875" y="1833563"/>
            <a:ext cx="3733800" cy="366712"/>
          </a:xfrm>
          <a:prstGeom prst="rect">
            <a:avLst/>
          </a:prstGeom>
          <a:noFill/>
          <a:ln w="9525">
            <a:noFill/>
            <a:miter lim="800000"/>
            <a:headEnd/>
            <a:tailEnd/>
          </a:ln>
          <a:effectLst>
            <a:outerShdw dist="35921" dir="2700000" algn="ctr" rotWithShape="0">
              <a:schemeClr val="bg2">
                <a:alpha val="50000"/>
              </a:schemeClr>
            </a:outerShdw>
          </a:effectLst>
        </p:spPr>
        <p:txBody>
          <a:bodyPr>
            <a:spAutoFit/>
          </a:bodyPr>
          <a:lstStyle/>
          <a:p>
            <a:pPr eaLnBrk="0" hangingPunct="0"/>
            <a:r>
              <a:rPr lang="en-US" b="1" dirty="0" smtClean="0"/>
              <a:t>Fasting growing company</a:t>
            </a:r>
            <a:endParaRPr lang="en-US" b="1" dirty="0"/>
          </a:p>
        </p:txBody>
      </p:sp>
      <p:sp>
        <p:nvSpPr>
          <p:cNvPr id="65609" name="Text Box 73"/>
          <p:cNvSpPr txBox="1">
            <a:spLocks noChangeArrowheads="1"/>
          </p:cNvSpPr>
          <p:nvPr/>
        </p:nvSpPr>
        <p:spPr bwMode="black">
          <a:xfrm>
            <a:off x="3124200" y="2514600"/>
            <a:ext cx="3733800" cy="369332"/>
          </a:xfrm>
          <a:prstGeom prst="rect">
            <a:avLst/>
          </a:prstGeom>
          <a:noFill/>
          <a:ln w="9525">
            <a:noFill/>
            <a:miter lim="800000"/>
            <a:headEnd/>
            <a:tailEnd/>
          </a:ln>
          <a:effectLst>
            <a:outerShdw dist="35921" dir="2700000" algn="ctr" rotWithShape="0">
              <a:schemeClr val="bg2">
                <a:alpha val="50000"/>
              </a:schemeClr>
            </a:outerShdw>
          </a:effectLst>
        </p:spPr>
        <p:txBody>
          <a:bodyPr>
            <a:spAutoFit/>
          </a:bodyPr>
          <a:lstStyle/>
          <a:p>
            <a:pPr eaLnBrk="0" hangingPunct="0"/>
            <a:r>
              <a:rPr lang="en-US" b="1" dirty="0" smtClean="0"/>
              <a:t>Energetic  young company</a:t>
            </a:r>
            <a:endParaRPr lang="en-US" b="1" dirty="0"/>
          </a:p>
        </p:txBody>
      </p:sp>
      <p:sp>
        <p:nvSpPr>
          <p:cNvPr id="65610" name="Text Box 74"/>
          <p:cNvSpPr txBox="1">
            <a:spLocks noChangeArrowheads="1"/>
          </p:cNvSpPr>
          <p:nvPr/>
        </p:nvSpPr>
        <p:spPr bwMode="black">
          <a:xfrm>
            <a:off x="3267075" y="3302000"/>
            <a:ext cx="3733800" cy="366713"/>
          </a:xfrm>
          <a:prstGeom prst="rect">
            <a:avLst/>
          </a:prstGeom>
          <a:noFill/>
          <a:ln w="9525">
            <a:noFill/>
            <a:miter lim="800000"/>
            <a:headEnd/>
            <a:tailEnd/>
          </a:ln>
          <a:effectLst>
            <a:outerShdw dist="35921" dir="2700000" algn="ctr" rotWithShape="0">
              <a:schemeClr val="bg2">
                <a:alpha val="50000"/>
              </a:schemeClr>
            </a:outerShdw>
          </a:effectLst>
        </p:spPr>
        <p:txBody>
          <a:bodyPr>
            <a:spAutoFit/>
          </a:bodyPr>
          <a:lstStyle/>
          <a:p>
            <a:pPr eaLnBrk="0" hangingPunct="0"/>
            <a:r>
              <a:rPr lang="en-US" b="1" dirty="0" smtClean="0"/>
              <a:t>With health cost arising</a:t>
            </a:r>
            <a:endParaRPr lang="en-US" b="1" dirty="0"/>
          </a:p>
        </p:txBody>
      </p:sp>
      <p:sp>
        <p:nvSpPr>
          <p:cNvPr id="65614" name="Text Box 78"/>
          <p:cNvSpPr txBox="1">
            <a:spLocks noChangeArrowheads="1"/>
          </p:cNvSpPr>
          <p:nvPr/>
        </p:nvSpPr>
        <p:spPr bwMode="black">
          <a:xfrm>
            <a:off x="3190875" y="3976688"/>
            <a:ext cx="3733800" cy="366712"/>
          </a:xfrm>
          <a:prstGeom prst="rect">
            <a:avLst/>
          </a:prstGeom>
          <a:noFill/>
          <a:ln w="9525">
            <a:noFill/>
            <a:miter lim="800000"/>
            <a:headEnd/>
            <a:tailEnd/>
          </a:ln>
          <a:effectLst>
            <a:outerShdw dist="35921" dir="2700000" algn="ctr" rotWithShape="0">
              <a:schemeClr val="bg2">
                <a:alpha val="50000"/>
              </a:schemeClr>
            </a:outerShdw>
          </a:effectLst>
        </p:spPr>
        <p:txBody>
          <a:bodyPr>
            <a:spAutoFit/>
          </a:bodyPr>
          <a:lstStyle/>
          <a:p>
            <a:pPr eaLnBrk="0" hangingPunct="0"/>
            <a:r>
              <a:rPr lang="en-US" b="1" dirty="0" smtClean="0"/>
              <a:t>Passionate about health care</a:t>
            </a:r>
            <a:endParaRPr lang="en-US" b="1" dirty="0"/>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1000"/>
                                        <p:tgtEl>
                                          <p:spTgt spid="65538"/>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5603"/>
                                        </p:tgtEl>
                                        <p:attrNameLst>
                                          <p:attrName>style.visibility</p:attrName>
                                        </p:attrNameLst>
                                      </p:cBhvr>
                                      <p:to>
                                        <p:strVal val="visible"/>
                                      </p:to>
                                    </p:set>
                                    <p:animEffect transition="in" filter="fade">
                                      <p:cBhvr>
                                        <p:cTn id="11" dur="1000"/>
                                        <p:tgtEl>
                                          <p:spTgt spid="65603"/>
                                        </p:tgtEl>
                                      </p:cBhvr>
                                    </p:animEffect>
                                  </p:childTnLst>
                                </p:cTn>
                              </p:par>
                              <p:par>
                                <p:cTn id="12" presetID="10" presetClass="entr" presetSubtype="0" fill="hold" nodeType="withEffect">
                                  <p:stCondLst>
                                    <p:cond delay="0"/>
                                  </p:stCondLst>
                                  <p:childTnLst>
                                    <p:set>
                                      <p:cBhvr>
                                        <p:cTn id="13" dur="1" fill="hold">
                                          <p:stCondLst>
                                            <p:cond delay="0"/>
                                          </p:stCondLst>
                                        </p:cTn>
                                        <p:tgtEl>
                                          <p:spTgt spid="65582"/>
                                        </p:tgtEl>
                                        <p:attrNameLst>
                                          <p:attrName>style.visibility</p:attrName>
                                        </p:attrNameLst>
                                      </p:cBhvr>
                                      <p:to>
                                        <p:strVal val="visible"/>
                                      </p:to>
                                    </p:set>
                                    <p:animEffect transition="in" filter="fade">
                                      <p:cBhvr>
                                        <p:cTn id="14" dur="1000"/>
                                        <p:tgtEl>
                                          <p:spTgt spid="65582"/>
                                        </p:tgtEl>
                                      </p:cBhvr>
                                    </p:animEffect>
                                  </p:childTnLst>
                                </p:cTn>
                              </p:par>
                            </p:childTnLst>
                          </p:cTn>
                        </p:par>
                        <p:par>
                          <p:cTn id="15" fill="hold">
                            <p:stCondLst>
                              <p:cond delay="2000"/>
                            </p:stCondLst>
                            <p:childTnLst>
                              <p:par>
                                <p:cTn id="16" presetID="10" presetClass="entr" presetSubtype="0" fill="hold" grpId="0" nodeType="afterEffect">
                                  <p:stCondLst>
                                    <p:cond delay="0"/>
                                  </p:stCondLst>
                                  <p:childTnLst>
                                    <p:set>
                                      <p:cBhvr>
                                        <p:cTn id="17" dur="1" fill="hold">
                                          <p:stCondLst>
                                            <p:cond delay="0"/>
                                          </p:stCondLst>
                                        </p:cTn>
                                        <p:tgtEl>
                                          <p:spTgt spid="65608"/>
                                        </p:tgtEl>
                                        <p:attrNameLst>
                                          <p:attrName>style.visibility</p:attrName>
                                        </p:attrNameLst>
                                      </p:cBhvr>
                                      <p:to>
                                        <p:strVal val="visible"/>
                                      </p:to>
                                    </p:set>
                                    <p:animEffect transition="in" filter="fade">
                                      <p:cBhvr>
                                        <p:cTn id="18" dur="1000"/>
                                        <p:tgtEl>
                                          <p:spTgt spid="6560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5581"/>
                                        </p:tgtEl>
                                        <p:attrNameLst>
                                          <p:attrName>style.visibility</p:attrName>
                                        </p:attrNameLst>
                                      </p:cBhvr>
                                      <p:to>
                                        <p:strVal val="visible"/>
                                      </p:to>
                                    </p:set>
                                    <p:animEffect transition="in" filter="fade">
                                      <p:cBhvr>
                                        <p:cTn id="21" dur="1000"/>
                                        <p:tgtEl>
                                          <p:spTgt spid="65581"/>
                                        </p:tgtEl>
                                      </p:cBhvr>
                                    </p:animEffec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65575"/>
                                        </p:tgtEl>
                                        <p:attrNameLst>
                                          <p:attrName>style.visibility</p:attrName>
                                        </p:attrNameLst>
                                      </p:cBhvr>
                                      <p:to>
                                        <p:strVal val="visible"/>
                                      </p:to>
                                    </p:set>
                                    <p:animEffect transition="in" filter="fade">
                                      <p:cBhvr>
                                        <p:cTn id="25" dur="1000"/>
                                        <p:tgtEl>
                                          <p:spTgt spid="6557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5604"/>
                                        </p:tgtEl>
                                        <p:attrNameLst>
                                          <p:attrName>style.visibility</p:attrName>
                                        </p:attrNameLst>
                                      </p:cBhvr>
                                      <p:to>
                                        <p:strVal val="visible"/>
                                      </p:to>
                                    </p:set>
                                    <p:animEffect transition="in" filter="fade">
                                      <p:cBhvr>
                                        <p:cTn id="28" dur="1000"/>
                                        <p:tgtEl>
                                          <p:spTgt spid="65604"/>
                                        </p:tgtEl>
                                      </p:cBhvr>
                                    </p:animEffect>
                                  </p:childTnLst>
                                </p:cTn>
                              </p:par>
                            </p:childTnLst>
                          </p:cTn>
                        </p:par>
                        <p:par>
                          <p:cTn id="29" fill="hold">
                            <p:stCondLst>
                              <p:cond delay="4000"/>
                            </p:stCondLst>
                            <p:childTnLst>
                              <p:par>
                                <p:cTn id="30" presetID="10" presetClass="entr" presetSubtype="0" fill="hold" grpId="0" nodeType="afterEffect">
                                  <p:stCondLst>
                                    <p:cond delay="0"/>
                                  </p:stCondLst>
                                  <p:childTnLst>
                                    <p:set>
                                      <p:cBhvr>
                                        <p:cTn id="31" dur="1" fill="hold">
                                          <p:stCondLst>
                                            <p:cond delay="0"/>
                                          </p:stCondLst>
                                        </p:cTn>
                                        <p:tgtEl>
                                          <p:spTgt spid="65574"/>
                                        </p:tgtEl>
                                        <p:attrNameLst>
                                          <p:attrName>style.visibility</p:attrName>
                                        </p:attrNameLst>
                                      </p:cBhvr>
                                      <p:to>
                                        <p:strVal val="visible"/>
                                      </p:to>
                                    </p:set>
                                    <p:animEffect transition="in" filter="fade">
                                      <p:cBhvr>
                                        <p:cTn id="32" dur="1000"/>
                                        <p:tgtEl>
                                          <p:spTgt spid="65574"/>
                                        </p:tgtEl>
                                      </p:cBhvr>
                                    </p:animEffect>
                                  </p:childTnLst>
                                </p:cTn>
                              </p:par>
                            </p:childTnLst>
                          </p:cTn>
                        </p:par>
                        <p:par>
                          <p:cTn id="33" fill="hold">
                            <p:stCondLst>
                              <p:cond delay="5000"/>
                            </p:stCondLst>
                            <p:childTnLst>
                              <p:par>
                                <p:cTn id="34" presetID="10" presetClass="entr" presetSubtype="0" fill="hold" grpId="0" nodeType="afterEffect">
                                  <p:stCondLst>
                                    <p:cond delay="0"/>
                                  </p:stCondLst>
                                  <p:childTnLst>
                                    <p:set>
                                      <p:cBhvr>
                                        <p:cTn id="35" dur="1" fill="hold">
                                          <p:stCondLst>
                                            <p:cond delay="0"/>
                                          </p:stCondLst>
                                        </p:cTn>
                                        <p:tgtEl>
                                          <p:spTgt spid="65609"/>
                                        </p:tgtEl>
                                        <p:attrNameLst>
                                          <p:attrName>style.visibility</p:attrName>
                                        </p:attrNameLst>
                                      </p:cBhvr>
                                      <p:to>
                                        <p:strVal val="visible"/>
                                      </p:to>
                                    </p:set>
                                    <p:animEffect transition="in" filter="fade">
                                      <p:cBhvr>
                                        <p:cTn id="36" dur="1000"/>
                                        <p:tgtEl>
                                          <p:spTgt spid="65609"/>
                                        </p:tgtEl>
                                      </p:cBhvr>
                                    </p:animEffect>
                                  </p:childTnLst>
                                </p:cTn>
                              </p:par>
                            </p:childTnLst>
                          </p:cTn>
                        </p:par>
                        <p:par>
                          <p:cTn id="37" fill="hold">
                            <p:stCondLst>
                              <p:cond delay="6000"/>
                            </p:stCondLst>
                            <p:childTnLst>
                              <p:par>
                                <p:cTn id="38" presetID="10" presetClass="entr" presetSubtype="0" fill="hold" grpId="0" nodeType="afterEffect">
                                  <p:stCondLst>
                                    <p:cond delay="0"/>
                                  </p:stCondLst>
                                  <p:childTnLst>
                                    <p:set>
                                      <p:cBhvr>
                                        <p:cTn id="39" dur="1" fill="hold">
                                          <p:stCondLst>
                                            <p:cond delay="0"/>
                                          </p:stCondLst>
                                        </p:cTn>
                                        <p:tgtEl>
                                          <p:spTgt spid="65605"/>
                                        </p:tgtEl>
                                        <p:attrNameLst>
                                          <p:attrName>style.visibility</p:attrName>
                                        </p:attrNameLst>
                                      </p:cBhvr>
                                      <p:to>
                                        <p:strVal val="visible"/>
                                      </p:to>
                                    </p:set>
                                    <p:animEffect transition="in" filter="fade">
                                      <p:cBhvr>
                                        <p:cTn id="40" dur="1000"/>
                                        <p:tgtEl>
                                          <p:spTgt spid="65605"/>
                                        </p:tgtEl>
                                      </p:cBhvr>
                                    </p:animEffect>
                                  </p:childTnLst>
                                </p:cTn>
                              </p:par>
                              <p:par>
                                <p:cTn id="41" presetID="10" presetClass="entr" presetSubtype="0" fill="hold" nodeType="withEffect">
                                  <p:stCondLst>
                                    <p:cond delay="0"/>
                                  </p:stCondLst>
                                  <p:childTnLst>
                                    <p:set>
                                      <p:cBhvr>
                                        <p:cTn id="42" dur="1" fill="hold">
                                          <p:stCondLst>
                                            <p:cond delay="0"/>
                                          </p:stCondLst>
                                        </p:cTn>
                                        <p:tgtEl>
                                          <p:spTgt spid="65567"/>
                                        </p:tgtEl>
                                        <p:attrNameLst>
                                          <p:attrName>style.visibility</p:attrName>
                                        </p:attrNameLst>
                                      </p:cBhvr>
                                      <p:to>
                                        <p:strVal val="visible"/>
                                      </p:to>
                                    </p:set>
                                    <p:animEffect transition="in" filter="fade">
                                      <p:cBhvr>
                                        <p:cTn id="43" dur="1000"/>
                                        <p:tgtEl>
                                          <p:spTgt spid="65567"/>
                                        </p:tgtEl>
                                      </p:cBhvr>
                                    </p:animEffect>
                                  </p:childTnLst>
                                </p:cTn>
                              </p:par>
                            </p:childTnLst>
                          </p:cTn>
                        </p:par>
                        <p:par>
                          <p:cTn id="44" fill="hold">
                            <p:stCondLst>
                              <p:cond delay="7000"/>
                            </p:stCondLst>
                            <p:childTnLst>
                              <p:par>
                                <p:cTn id="45" presetID="10" presetClass="entr" presetSubtype="0" fill="hold" grpId="0" nodeType="afterEffect">
                                  <p:stCondLst>
                                    <p:cond delay="0"/>
                                  </p:stCondLst>
                                  <p:childTnLst>
                                    <p:set>
                                      <p:cBhvr>
                                        <p:cTn id="46" dur="1" fill="hold">
                                          <p:stCondLst>
                                            <p:cond delay="0"/>
                                          </p:stCondLst>
                                        </p:cTn>
                                        <p:tgtEl>
                                          <p:spTgt spid="65566"/>
                                        </p:tgtEl>
                                        <p:attrNameLst>
                                          <p:attrName>style.visibility</p:attrName>
                                        </p:attrNameLst>
                                      </p:cBhvr>
                                      <p:to>
                                        <p:strVal val="visible"/>
                                      </p:to>
                                    </p:set>
                                    <p:animEffect transition="in" filter="fade">
                                      <p:cBhvr>
                                        <p:cTn id="47" dur="1000"/>
                                        <p:tgtEl>
                                          <p:spTgt spid="65566"/>
                                        </p:tgtEl>
                                      </p:cBhvr>
                                    </p:animEffect>
                                  </p:childTnLst>
                                </p:cTn>
                              </p:par>
                            </p:childTnLst>
                          </p:cTn>
                        </p:par>
                        <p:par>
                          <p:cTn id="48" fill="hold">
                            <p:stCondLst>
                              <p:cond delay="8000"/>
                            </p:stCondLst>
                            <p:childTnLst>
                              <p:par>
                                <p:cTn id="49" presetID="10" presetClass="entr" presetSubtype="0" fill="hold" grpId="0" nodeType="afterEffect">
                                  <p:stCondLst>
                                    <p:cond delay="0"/>
                                  </p:stCondLst>
                                  <p:childTnLst>
                                    <p:set>
                                      <p:cBhvr>
                                        <p:cTn id="50" dur="1" fill="hold">
                                          <p:stCondLst>
                                            <p:cond delay="0"/>
                                          </p:stCondLst>
                                        </p:cTn>
                                        <p:tgtEl>
                                          <p:spTgt spid="65610"/>
                                        </p:tgtEl>
                                        <p:attrNameLst>
                                          <p:attrName>style.visibility</p:attrName>
                                        </p:attrNameLst>
                                      </p:cBhvr>
                                      <p:to>
                                        <p:strVal val="visible"/>
                                      </p:to>
                                    </p:set>
                                    <p:animEffect transition="in" filter="fade">
                                      <p:cBhvr>
                                        <p:cTn id="51" dur="1000"/>
                                        <p:tgtEl>
                                          <p:spTgt spid="65610"/>
                                        </p:tgtEl>
                                      </p:cBhvr>
                                    </p:animEffect>
                                  </p:childTnLst>
                                </p:cTn>
                              </p:par>
                            </p:childTnLst>
                          </p:cTn>
                        </p:par>
                        <p:par>
                          <p:cTn id="52" fill="hold">
                            <p:stCondLst>
                              <p:cond delay="9000"/>
                            </p:stCondLst>
                            <p:childTnLst>
                              <p:par>
                                <p:cTn id="53" presetID="10" presetClass="entr" presetSubtype="0" fill="hold" nodeType="afterEffect">
                                  <p:stCondLst>
                                    <p:cond delay="0"/>
                                  </p:stCondLst>
                                  <p:childTnLst>
                                    <p:set>
                                      <p:cBhvr>
                                        <p:cTn id="54" dur="1" fill="hold">
                                          <p:stCondLst>
                                            <p:cond delay="0"/>
                                          </p:stCondLst>
                                        </p:cTn>
                                        <p:tgtEl>
                                          <p:spTgt spid="65589"/>
                                        </p:tgtEl>
                                        <p:attrNameLst>
                                          <p:attrName>style.visibility</p:attrName>
                                        </p:attrNameLst>
                                      </p:cBhvr>
                                      <p:to>
                                        <p:strVal val="visible"/>
                                      </p:to>
                                    </p:set>
                                    <p:animEffect transition="in" filter="fade">
                                      <p:cBhvr>
                                        <p:cTn id="55" dur="1000"/>
                                        <p:tgtEl>
                                          <p:spTgt spid="65589"/>
                                        </p:tgtEl>
                                      </p:cBhvr>
                                    </p:animEffect>
                                  </p:childTnLst>
                                </p:cTn>
                              </p:par>
                            </p:childTnLst>
                          </p:cTn>
                        </p:par>
                        <p:par>
                          <p:cTn id="56" fill="hold">
                            <p:stCondLst>
                              <p:cond delay="10000"/>
                            </p:stCondLst>
                            <p:childTnLst>
                              <p:par>
                                <p:cTn id="57" presetID="10" presetClass="entr" presetSubtype="0" fill="hold" grpId="0" nodeType="afterEffect">
                                  <p:stCondLst>
                                    <p:cond delay="0"/>
                                  </p:stCondLst>
                                  <p:childTnLst>
                                    <p:set>
                                      <p:cBhvr>
                                        <p:cTn id="58" dur="1" fill="hold">
                                          <p:stCondLst>
                                            <p:cond delay="0"/>
                                          </p:stCondLst>
                                        </p:cTn>
                                        <p:tgtEl>
                                          <p:spTgt spid="65606"/>
                                        </p:tgtEl>
                                        <p:attrNameLst>
                                          <p:attrName>style.visibility</p:attrName>
                                        </p:attrNameLst>
                                      </p:cBhvr>
                                      <p:to>
                                        <p:strVal val="visible"/>
                                      </p:to>
                                    </p:set>
                                    <p:animEffect transition="in" filter="fade">
                                      <p:cBhvr>
                                        <p:cTn id="59" dur="1000"/>
                                        <p:tgtEl>
                                          <p:spTgt spid="65606"/>
                                        </p:tgtEl>
                                      </p:cBhvr>
                                    </p:animEffect>
                                  </p:childTnLst>
                                </p:cTn>
                              </p:par>
                            </p:childTnLst>
                          </p:cTn>
                        </p:par>
                        <p:par>
                          <p:cTn id="60" fill="hold">
                            <p:stCondLst>
                              <p:cond delay="11000"/>
                            </p:stCondLst>
                            <p:childTnLst>
                              <p:par>
                                <p:cTn id="61" presetID="10" presetClass="entr" presetSubtype="0" fill="hold" grpId="0" nodeType="afterEffect">
                                  <p:stCondLst>
                                    <p:cond delay="0"/>
                                  </p:stCondLst>
                                  <p:childTnLst>
                                    <p:set>
                                      <p:cBhvr>
                                        <p:cTn id="62" dur="1" fill="hold">
                                          <p:stCondLst>
                                            <p:cond delay="0"/>
                                          </p:stCondLst>
                                        </p:cTn>
                                        <p:tgtEl>
                                          <p:spTgt spid="65588"/>
                                        </p:tgtEl>
                                        <p:attrNameLst>
                                          <p:attrName>style.visibility</p:attrName>
                                        </p:attrNameLst>
                                      </p:cBhvr>
                                      <p:to>
                                        <p:strVal val="visible"/>
                                      </p:to>
                                    </p:set>
                                    <p:animEffect transition="in" filter="fade">
                                      <p:cBhvr>
                                        <p:cTn id="63" dur="1000"/>
                                        <p:tgtEl>
                                          <p:spTgt spid="65588"/>
                                        </p:tgtEl>
                                      </p:cBhvr>
                                    </p:animEffect>
                                  </p:childTnLst>
                                </p:cTn>
                              </p:par>
                            </p:childTnLst>
                          </p:cTn>
                        </p:par>
                        <p:par>
                          <p:cTn id="64" fill="hold">
                            <p:stCondLst>
                              <p:cond delay="12000"/>
                            </p:stCondLst>
                            <p:childTnLst>
                              <p:par>
                                <p:cTn id="65" presetID="10" presetClass="entr" presetSubtype="0" fill="hold" grpId="0" nodeType="afterEffect">
                                  <p:stCondLst>
                                    <p:cond delay="0"/>
                                  </p:stCondLst>
                                  <p:childTnLst>
                                    <p:set>
                                      <p:cBhvr>
                                        <p:cTn id="66" dur="1" fill="hold">
                                          <p:stCondLst>
                                            <p:cond delay="0"/>
                                          </p:stCondLst>
                                        </p:cTn>
                                        <p:tgtEl>
                                          <p:spTgt spid="65614"/>
                                        </p:tgtEl>
                                        <p:attrNameLst>
                                          <p:attrName>style.visibility</p:attrName>
                                        </p:attrNameLst>
                                      </p:cBhvr>
                                      <p:to>
                                        <p:strVal val="visible"/>
                                      </p:to>
                                    </p:set>
                                    <p:animEffect transition="in" filter="fade">
                                      <p:cBhvr>
                                        <p:cTn id="67" dur="1000"/>
                                        <p:tgtEl>
                                          <p:spTgt spid="65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p:bldP spid="65566" grpId="0" animBg="1"/>
      <p:bldP spid="65574" grpId="0" animBg="1"/>
      <p:bldP spid="65581" grpId="0" animBg="1"/>
      <p:bldP spid="65588" grpId="0" animBg="1"/>
      <p:bldP spid="65603" grpId="0"/>
      <p:bldP spid="65604" grpId="0"/>
      <p:bldP spid="65605" grpId="0"/>
      <p:bldP spid="65606" grpId="0"/>
      <p:bldP spid="65608" grpId="0"/>
      <p:bldP spid="65609" grpId="0"/>
      <p:bldP spid="65610" grpId="0"/>
      <p:bldP spid="6561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43" name="AutoShape 45"/>
          <p:cNvSpPr>
            <a:spLocks noChangeArrowheads="1"/>
          </p:cNvSpPr>
          <p:nvPr/>
        </p:nvSpPr>
        <p:spPr bwMode="ltGray">
          <a:xfrm>
            <a:off x="2438400" y="3124200"/>
            <a:ext cx="4826000" cy="530225"/>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sp>
        <p:nvSpPr>
          <p:cNvPr id="66562" name="Rectangle 2"/>
          <p:cNvSpPr>
            <a:spLocks noGrp="1" noChangeArrowheads="1"/>
          </p:cNvSpPr>
          <p:nvPr>
            <p:ph type="title"/>
          </p:nvPr>
        </p:nvSpPr>
        <p:spPr>
          <a:xfrm>
            <a:off x="-1066800" y="838200"/>
            <a:ext cx="7467600" cy="563562"/>
          </a:xfrm>
        </p:spPr>
        <p:txBody>
          <a:bodyPr/>
          <a:lstStyle/>
          <a:p>
            <a:r>
              <a:rPr lang="en-US" dirty="0" smtClean="0"/>
              <a:t>Why Global United</a:t>
            </a:r>
            <a:endParaRPr lang="en-US" dirty="0"/>
          </a:p>
        </p:txBody>
      </p:sp>
      <p:sp>
        <p:nvSpPr>
          <p:cNvPr id="11" name="AutoShape 38"/>
          <p:cNvSpPr>
            <a:spLocks noChangeArrowheads="1"/>
          </p:cNvSpPr>
          <p:nvPr/>
        </p:nvSpPr>
        <p:spPr bwMode="ltGray">
          <a:xfrm>
            <a:off x="3048000" y="2362200"/>
            <a:ext cx="4827587" cy="528638"/>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sp>
        <p:nvSpPr>
          <p:cNvPr id="18" name="AutoShape 45"/>
          <p:cNvSpPr>
            <a:spLocks noChangeArrowheads="1"/>
          </p:cNvSpPr>
          <p:nvPr/>
        </p:nvSpPr>
        <p:spPr bwMode="ltGray">
          <a:xfrm>
            <a:off x="3962400" y="1600200"/>
            <a:ext cx="4826000" cy="530225"/>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sp>
        <p:nvSpPr>
          <p:cNvPr id="25" name="AutoShape 52"/>
          <p:cNvSpPr>
            <a:spLocks noChangeArrowheads="1"/>
          </p:cNvSpPr>
          <p:nvPr/>
        </p:nvSpPr>
        <p:spPr bwMode="ltGray">
          <a:xfrm>
            <a:off x="1639888" y="3840162"/>
            <a:ext cx="4827587" cy="530225"/>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sp>
        <p:nvSpPr>
          <p:cNvPr id="32" name="AutoShape 59"/>
          <p:cNvSpPr>
            <a:spLocks noChangeArrowheads="1"/>
          </p:cNvSpPr>
          <p:nvPr/>
        </p:nvSpPr>
        <p:spPr bwMode="ltGray">
          <a:xfrm>
            <a:off x="762000" y="4648200"/>
            <a:ext cx="4864534" cy="1428531"/>
          </a:xfrm>
          <a:prstGeom prst="roundRect">
            <a:avLst>
              <a:gd name="adj" fmla="val 50000"/>
            </a:avLst>
          </a:prstGeom>
          <a:gradFill rotWithShape="1">
            <a:gsLst>
              <a:gs pos="0">
                <a:schemeClr val="accent1"/>
              </a:gs>
              <a:gs pos="100000">
                <a:schemeClr val="bg1">
                  <a:alpha val="0"/>
                </a:schemeClr>
              </a:gs>
            </a:gsLst>
            <a:lin ang="0" scaled="1"/>
          </a:gradFill>
          <a:ln w="9525" algn="ctr">
            <a:noFill/>
            <a:round/>
            <a:headEnd/>
            <a:tailEnd/>
          </a:ln>
          <a:effectLst/>
        </p:spPr>
        <p:txBody>
          <a:bodyPr wrap="none" anchor="ctr"/>
          <a:lstStyle/>
          <a:p>
            <a:endParaRPr lang="en-US"/>
          </a:p>
        </p:txBody>
      </p:sp>
      <p:sp>
        <p:nvSpPr>
          <p:cNvPr id="38" name="Text Box 72"/>
          <p:cNvSpPr txBox="1">
            <a:spLocks noChangeArrowheads="1"/>
          </p:cNvSpPr>
          <p:nvPr/>
        </p:nvSpPr>
        <p:spPr bwMode="black">
          <a:xfrm>
            <a:off x="4191000" y="1676400"/>
            <a:ext cx="3733800" cy="366712"/>
          </a:xfrm>
          <a:prstGeom prst="rect">
            <a:avLst/>
          </a:prstGeom>
          <a:noFill/>
          <a:ln w="9525">
            <a:noFill/>
            <a:miter lim="800000"/>
            <a:headEnd/>
            <a:tailEnd/>
          </a:ln>
          <a:effectLst>
            <a:outerShdw dist="35921" dir="2700000" algn="ctr" rotWithShape="0">
              <a:schemeClr val="bg2">
                <a:alpha val="50000"/>
              </a:schemeClr>
            </a:outerShdw>
          </a:effectLst>
        </p:spPr>
        <p:txBody>
          <a:bodyPr>
            <a:spAutoFit/>
          </a:bodyPr>
          <a:lstStyle/>
          <a:p>
            <a:pPr eaLnBrk="0" hangingPunct="0"/>
            <a:r>
              <a:rPr lang="en-US" b="1" dirty="0" smtClean="0"/>
              <a:t>Affordable</a:t>
            </a:r>
            <a:endParaRPr lang="en-US" b="1" dirty="0"/>
          </a:p>
        </p:txBody>
      </p:sp>
      <p:sp>
        <p:nvSpPr>
          <p:cNvPr id="39" name="Text Box 73"/>
          <p:cNvSpPr txBox="1">
            <a:spLocks noChangeArrowheads="1"/>
          </p:cNvSpPr>
          <p:nvPr/>
        </p:nvSpPr>
        <p:spPr bwMode="black">
          <a:xfrm>
            <a:off x="3200400" y="2438400"/>
            <a:ext cx="3733800" cy="369332"/>
          </a:xfrm>
          <a:prstGeom prst="rect">
            <a:avLst/>
          </a:prstGeom>
          <a:noFill/>
          <a:ln w="9525">
            <a:noFill/>
            <a:miter lim="800000"/>
            <a:headEnd/>
            <a:tailEnd/>
          </a:ln>
          <a:effectLst>
            <a:outerShdw dist="35921" dir="2700000" algn="ctr" rotWithShape="0">
              <a:schemeClr val="bg2">
                <a:alpha val="50000"/>
              </a:schemeClr>
            </a:outerShdw>
          </a:effectLst>
        </p:spPr>
        <p:txBody>
          <a:bodyPr>
            <a:spAutoFit/>
          </a:bodyPr>
          <a:lstStyle/>
          <a:p>
            <a:pPr eaLnBrk="0" hangingPunct="0"/>
            <a:r>
              <a:rPr lang="en-US" b="1" dirty="0" smtClean="0"/>
              <a:t>Offer manage + Store + Transfer</a:t>
            </a:r>
            <a:endParaRPr lang="en-US" b="1" dirty="0"/>
          </a:p>
        </p:txBody>
      </p:sp>
      <p:sp>
        <p:nvSpPr>
          <p:cNvPr id="40" name="Text Box 74"/>
          <p:cNvSpPr txBox="1">
            <a:spLocks noChangeArrowheads="1"/>
          </p:cNvSpPr>
          <p:nvPr/>
        </p:nvSpPr>
        <p:spPr bwMode="black">
          <a:xfrm>
            <a:off x="2590800" y="3200400"/>
            <a:ext cx="6324600" cy="369332"/>
          </a:xfrm>
          <a:prstGeom prst="rect">
            <a:avLst/>
          </a:prstGeom>
          <a:noFill/>
          <a:ln w="9525">
            <a:noFill/>
            <a:miter lim="800000"/>
            <a:headEnd/>
            <a:tailEnd/>
          </a:ln>
          <a:effectLst>
            <a:outerShdw dist="35921" dir="2700000" algn="ctr" rotWithShape="0">
              <a:schemeClr val="bg2">
                <a:alpha val="50000"/>
              </a:schemeClr>
            </a:outerShdw>
          </a:effectLst>
        </p:spPr>
        <p:txBody>
          <a:bodyPr wrap="square">
            <a:spAutoFit/>
          </a:bodyPr>
          <a:lstStyle/>
          <a:p>
            <a:pPr eaLnBrk="0" hangingPunct="0"/>
            <a:r>
              <a:rPr lang="en-US" b="1" dirty="0" smtClean="0"/>
              <a:t>Reduce rates on hundreds of health services</a:t>
            </a:r>
            <a:endParaRPr lang="en-US" b="1" dirty="0"/>
          </a:p>
        </p:txBody>
      </p:sp>
      <p:sp>
        <p:nvSpPr>
          <p:cNvPr id="41" name="Text Box 76"/>
          <p:cNvSpPr txBox="1">
            <a:spLocks noChangeArrowheads="1"/>
          </p:cNvSpPr>
          <p:nvPr/>
        </p:nvSpPr>
        <p:spPr bwMode="black">
          <a:xfrm>
            <a:off x="1143000" y="4724400"/>
            <a:ext cx="3762375" cy="1200329"/>
          </a:xfrm>
          <a:prstGeom prst="rect">
            <a:avLst/>
          </a:prstGeom>
          <a:noFill/>
          <a:ln w="9525">
            <a:noFill/>
            <a:miter lim="800000"/>
            <a:headEnd/>
            <a:tailEnd/>
          </a:ln>
          <a:effectLst>
            <a:outerShdw dist="35921" dir="2700000" algn="ctr" rotWithShape="0">
              <a:schemeClr val="bg2">
                <a:alpha val="50000"/>
              </a:schemeClr>
            </a:outerShdw>
          </a:effectLst>
        </p:spPr>
        <p:txBody>
          <a:bodyPr wrap="square">
            <a:spAutoFit/>
          </a:bodyPr>
          <a:lstStyle/>
          <a:p>
            <a:pPr eaLnBrk="0" hangingPunct="0"/>
            <a:r>
              <a:rPr lang="en-US" b="1" dirty="0" smtClean="0"/>
              <a:t>Provides Health + Wellness services that may not be covered by other medical service.</a:t>
            </a:r>
            <a:endParaRPr lang="en-US" b="1" dirty="0"/>
          </a:p>
        </p:txBody>
      </p:sp>
      <p:sp>
        <p:nvSpPr>
          <p:cNvPr id="42" name="Text Box 78"/>
          <p:cNvSpPr txBox="1">
            <a:spLocks noChangeArrowheads="1"/>
          </p:cNvSpPr>
          <p:nvPr/>
        </p:nvSpPr>
        <p:spPr bwMode="black">
          <a:xfrm>
            <a:off x="1828800" y="3886200"/>
            <a:ext cx="3733800" cy="366712"/>
          </a:xfrm>
          <a:prstGeom prst="rect">
            <a:avLst/>
          </a:prstGeom>
          <a:noFill/>
          <a:ln w="9525">
            <a:noFill/>
            <a:miter lim="800000"/>
            <a:headEnd/>
            <a:tailEnd/>
          </a:ln>
          <a:effectLst>
            <a:outerShdw dist="35921" dir="2700000" algn="ctr" rotWithShape="0">
              <a:schemeClr val="bg2">
                <a:alpha val="50000"/>
              </a:schemeClr>
            </a:outerShdw>
          </a:effectLst>
        </p:spPr>
        <p:txBody>
          <a:bodyPr>
            <a:spAutoFit/>
          </a:bodyPr>
          <a:lstStyle/>
          <a:p>
            <a:pPr eaLnBrk="0" hangingPunct="0"/>
            <a:r>
              <a:rPr lang="en-US" b="1" dirty="0" smtClean="0"/>
              <a:t>Passionate about health care</a:t>
            </a:r>
            <a:endParaRPr lang="en-US" b="1" dirty="0"/>
          </a:p>
        </p:txBody>
      </p:sp>
      <p:pic>
        <p:nvPicPr>
          <p:cNvPr id="1026" name="Picture 2" descr="C:\Documents and Settings\Administrator\Desktop\global united graphics\fotos ntsc\Digital.Vision.DV271-Medics\6a00e009941883883300e5517972758834-800wi.jpg"/>
          <p:cNvPicPr>
            <a:picLocks noChangeAspect="1" noChangeArrowheads="1"/>
          </p:cNvPicPr>
          <p:nvPr/>
        </p:nvPicPr>
        <p:blipFill>
          <a:blip r:embed="rId3"/>
          <a:stretch>
            <a:fillRect/>
          </a:stretch>
        </p:blipFill>
        <p:spPr bwMode="auto">
          <a:xfrm>
            <a:off x="761999" y="1447800"/>
            <a:ext cx="1524001" cy="2269903"/>
          </a:xfrm>
          <a:prstGeom prst="rect">
            <a:avLst/>
          </a:prstGeom>
          <a:noFill/>
          <a:ln>
            <a:solidFill>
              <a:schemeClr val="bg1"/>
            </a:solidFill>
          </a:ln>
          <a:effectLst>
            <a:outerShdw blurRad="76200" dir="13500000" sy="23000" kx="1200000" algn="br" rotWithShape="0">
              <a:prstClr val="black">
                <a:alpha val="20000"/>
              </a:prst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fade">
                                      <p:cBhvr>
                                        <p:cTn id="7" dur="1000"/>
                                        <p:tgtEl>
                                          <p:spTgt spid="66562"/>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2000"/>
                                        <p:tgtEl>
                                          <p:spTgt spid="1026"/>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childTnLst>
                                </p:cTn>
                              </p:par>
                            </p:childTnLst>
                          </p:cTn>
                        </p:par>
                        <p:par>
                          <p:cTn id="15" fill="hold">
                            <p:stCondLst>
                              <p:cond delay="3000"/>
                            </p:stCondLst>
                            <p:childTnLst>
                              <p:par>
                                <p:cTn id="16" presetID="10" presetClass="entr" presetSubtype="0"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1000"/>
                                        <p:tgtEl>
                                          <p:spTgt spid="38"/>
                                        </p:tgtEl>
                                      </p:cBhvr>
                                    </p:animEffect>
                                  </p:childTnLst>
                                </p:cTn>
                              </p:par>
                            </p:childTnLst>
                          </p:cTn>
                        </p:par>
                        <p:par>
                          <p:cTn id="19" fill="hold">
                            <p:stCondLst>
                              <p:cond delay="4000"/>
                            </p:stCondLst>
                            <p:childTnLst>
                              <p:par>
                                <p:cTn id="20" presetID="10"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childTnLst>
                                </p:cTn>
                              </p:par>
                            </p:childTnLst>
                          </p:cTn>
                        </p:par>
                        <p:par>
                          <p:cTn id="23" fill="hold">
                            <p:stCondLst>
                              <p:cond delay="5000"/>
                            </p:stCondLst>
                            <p:childTnLst>
                              <p:par>
                                <p:cTn id="24" presetID="10" presetClass="entr" presetSubtype="0"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childTnLst>
                                </p:cTn>
                              </p:par>
                            </p:childTnLst>
                          </p:cTn>
                        </p:par>
                        <p:par>
                          <p:cTn id="27" fill="hold">
                            <p:stCondLst>
                              <p:cond delay="6000"/>
                            </p:stCondLst>
                            <p:childTnLst>
                              <p:par>
                                <p:cTn id="28" presetID="10" presetClass="entr" presetSubtype="0" fill="hold" grpId="0" nodeType="after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1000"/>
                                        <p:tgtEl>
                                          <p:spTgt spid="43"/>
                                        </p:tgtEl>
                                      </p:cBhvr>
                                    </p:animEffect>
                                  </p:childTnLst>
                                </p:cTn>
                              </p:par>
                            </p:childTnLst>
                          </p:cTn>
                        </p:par>
                        <p:par>
                          <p:cTn id="31" fill="hold">
                            <p:stCondLst>
                              <p:cond delay="7000"/>
                            </p:stCondLst>
                            <p:childTnLst>
                              <p:par>
                                <p:cTn id="32" presetID="10" presetClass="entr" presetSubtype="0" fill="hold" grpId="0"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childTnLst>
                                </p:cTn>
                              </p:par>
                            </p:childTnLst>
                          </p:cTn>
                        </p:par>
                        <p:par>
                          <p:cTn id="35" fill="hold">
                            <p:stCondLst>
                              <p:cond delay="8000"/>
                            </p:stCondLst>
                            <p:childTnLst>
                              <p:par>
                                <p:cTn id="36" presetID="10"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1000"/>
                                        <p:tgtEl>
                                          <p:spTgt spid="25"/>
                                        </p:tgtEl>
                                      </p:cBhvr>
                                    </p:animEffect>
                                  </p:childTnLst>
                                </p:cTn>
                              </p:par>
                            </p:childTnLst>
                          </p:cTn>
                        </p:par>
                        <p:par>
                          <p:cTn id="39" fill="hold">
                            <p:stCondLst>
                              <p:cond delay="9000"/>
                            </p:stCondLst>
                            <p:childTnLst>
                              <p:par>
                                <p:cTn id="40" presetID="10" presetClass="entr" presetSubtype="0"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1000"/>
                                        <p:tgtEl>
                                          <p:spTgt spid="42"/>
                                        </p:tgtEl>
                                      </p:cBhvr>
                                    </p:animEffect>
                                  </p:childTnLst>
                                </p:cTn>
                              </p:par>
                            </p:childTnLst>
                          </p:cTn>
                        </p:par>
                        <p:par>
                          <p:cTn id="43" fill="hold">
                            <p:stCondLst>
                              <p:cond delay="10000"/>
                            </p:stCondLst>
                            <p:childTnLst>
                              <p:par>
                                <p:cTn id="44" presetID="10" presetClass="entr" presetSubtype="0"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1000"/>
                                        <p:tgtEl>
                                          <p:spTgt spid="32"/>
                                        </p:tgtEl>
                                      </p:cBhvr>
                                    </p:animEffect>
                                  </p:childTnLst>
                                </p:cTn>
                              </p:par>
                            </p:childTnLst>
                          </p:cTn>
                        </p:par>
                        <p:par>
                          <p:cTn id="47" fill="hold">
                            <p:stCondLst>
                              <p:cond delay="11000"/>
                            </p:stCondLst>
                            <p:childTnLst>
                              <p:par>
                                <p:cTn id="48" presetID="10" presetClass="entr" presetSubtype="0" fill="hold" grpId="0" nodeType="after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6562" grpId="0"/>
      <p:bldP spid="11" grpId="0" animBg="1"/>
      <p:bldP spid="25" grpId="0" animBg="1"/>
      <p:bldP spid="32" grpId="0" animBg="1"/>
      <p:bldP spid="38" grpId="0"/>
      <p:bldP spid="39" grpId="0"/>
      <p:bldP spid="40" grpId="0"/>
      <p:bldP spid="41"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descr="C:\Documents and Settings\Administrator\Desktop\global united graphics\fotos ntsc\Digital.Vision.DV271-Medics\istock_000001750425small.jpg"/>
          <p:cNvPicPr>
            <a:picLocks noChangeAspect="1" noChangeArrowheads="1"/>
          </p:cNvPicPr>
          <p:nvPr/>
        </p:nvPicPr>
        <p:blipFill>
          <a:blip r:embed="rId3" cstate="print"/>
          <a:srcRect/>
          <a:stretch>
            <a:fillRect/>
          </a:stretch>
        </p:blipFill>
        <p:spPr bwMode="auto">
          <a:xfrm>
            <a:off x="762000" y="1447800"/>
            <a:ext cx="3144838" cy="1417637"/>
          </a:xfrm>
          <a:prstGeom prst="rect">
            <a:avLst/>
          </a:prstGeom>
          <a:noFill/>
          <a:effectLst>
            <a:outerShdw blurRad="76200" dir="13500000" sy="23000" kx="1200000" algn="br" rotWithShape="0">
              <a:prstClr val="black">
                <a:alpha val="20000"/>
              </a:prstClr>
            </a:outerShdw>
          </a:effectLst>
          <a:scene3d>
            <a:camera prst="orthographicFront">
              <a:rot lat="0" lon="0" rev="0"/>
            </a:camera>
            <a:lightRig rig="threePt" dir="t"/>
          </a:scene3d>
          <a:sp3d>
            <a:bevelB prst="relaxedInset"/>
          </a:sp3d>
        </p:spPr>
      </p:pic>
      <p:sp>
        <p:nvSpPr>
          <p:cNvPr id="67586" name="Rectangle 2"/>
          <p:cNvSpPr>
            <a:spLocks noGrp="1" noChangeArrowheads="1"/>
          </p:cNvSpPr>
          <p:nvPr>
            <p:ph type="title"/>
          </p:nvPr>
        </p:nvSpPr>
        <p:spPr/>
        <p:txBody>
          <a:bodyPr/>
          <a:lstStyle/>
          <a:p>
            <a:r>
              <a:rPr lang="en-US" sz="4000" dirty="0" smtClean="0"/>
              <a:t>Our Products</a:t>
            </a:r>
            <a:endParaRPr lang="en-US" sz="2400" dirty="0">
              <a:solidFill>
                <a:schemeClr val="accent1"/>
              </a:solidFill>
            </a:endParaRPr>
          </a:p>
        </p:txBody>
      </p:sp>
      <p:sp>
        <p:nvSpPr>
          <p:cNvPr id="20" name="Freeform 3"/>
          <p:cNvSpPr>
            <a:spLocks/>
          </p:cNvSpPr>
          <p:nvPr/>
        </p:nvSpPr>
        <p:spPr bwMode="invGray">
          <a:xfrm>
            <a:off x="8274050" y="1752600"/>
            <a:ext cx="614362" cy="981075"/>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headEnd/>
            <a:tailEnd/>
          </a:ln>
        </p:spPr>
        <p:txBody>
          <a:bodyPr/>
          <a:lstStyle/>
          <a:p>
            <a:endParaRPr lang="en-US"/>
          </a:p>
        </p:txBody>
      </p:sp>
      <p:sp>
        <p:nvSpPr>
          <p:cNvPr id="21" name="Freeform 4"/>
          <p:cNvSpPr>
            <a:spLocks/>
          </p:cNvSpPr>
          <p:nvPr/>
        </p:nvSpPr>
        <p:spPr bwMode="invGray">
          <a:xfrm>
            <a:off x="5334000" y="1752600"/>
            <a:ext cx="3560762" cy="627063"/>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headEnd/>
            <a:tailEnd/>
          </a:ln>
        </p:spPr>
        <p:txBody>
          <a:bodyPr/>
          <a:lstStyle/>
          <a:p>
            <a:endParaRPr lang="en-US"/>
          </a:p>
        </p:txBody>
      </p:sp>
      <p:sp>
        <p:nvSpPr>
          <p:cNvPr id="22" name="Freeform 5"/>
          <p:cNvSpPr>
            <a:spLocks/>
          </p:cNvSpPr>
          <p:nvPr/>
        </p:nvSpPr>
        <p:spPr bwMode="gray">
          <a:xfrm>
            <a:off x="7656512" y="2727325"/>
            <a:ext cx="612775" cy="974725"/>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headEnd/>
            <a:tailEnd/>
          </a:ln>
        </p:spPr>
        <p:txBody>
          <a:bodyPr/>
          <a:lstStyle/>
          <a:p>
            <a:endParaRPr lang="en-US"/>
          </a:p>
        </p:txBody>
      </p:sp>
      <p:sp>
        <p:nvSpPr>
          <p:cNvPr id="23" name="Freeform 6"/>
          <p:cNvSpPr>
            <a:spLocks/>
          </p:cNvSpPr>
          <p:nvPr/>
        </p:nvSpPr>
        <p:spPr bwMode="gray">
          <a:xfrm>
            <a:off x="4449762" y="2727325"/>
            <a:ext cx="3827463" cy="62547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headEnd/>
            <a:tailEnd/>
          </a:ln>
        </p:spPr>
        <p:txBody>
          <a:bodyPr/>
          <a:lstStyle/>
          <a:p>
            <a:endParaRPr lang="en-US"/>
          </a:p>
        </p:txBody>
      </p:sp>
      <p:sp>
        <p:nvSpPr>
          <p:cNvPr id="24" name="Freeform 7"/>
          <p:cNvSpPr>
            <a:spLocks/>
          </p:cNvSpPr>
          <p:nvPr/>
        </p:nvSpPr>
        <p:spPr bwMode="gray">
          <a:xfrm>
            <a:off x="7037387" y="3690938"/>
            <a:ext cx="611188" cy="981075"/>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headEnd/>
            <a:tailEnd/>
          </a:ln>
        </p:spPr>
        <p:txBody>
          <a:bodyPr/>
          <a:lstStyle/>
          <a:p>
            <a:endParaRPr lang="en-US"/>
          </a:p>
        </p:txBody>
      </p:sp>
      <p:sp>
        <p:nvSpPr>
          <p:cNvPr id="25" name="Freeform 8"/>
          <p:cNvSpPr>
            <a:spLocks/>
          </p:cNvSpPr>
          <p:nvPr/>
        </p:nvSpPr>
        <p:spPr bwMode="gray">
          <a:xfrm>
            <a:off x="6423025" y="4657725"/>
            <a:ext cx="614362" cy="981075"/>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headEnd/>
            <a:tailEnd/>
          </a:ln>
        </p:spPr>
        <p:txBody>
          <a:bodyPr/>
          <a:lstStyle/>
          <a:p>
            <a:endParaRPr lang="en-US"/>
          </a:p>
        </p:txBody>
      </p:sp>
      <p:sp>
        <p:nvSpPr>
          <p:cNvPr id="26" name="Freeform 9"/>
          <p:cNvSpPr>
            <a:spLocks/>
          </p:cNvSpPr>
          <p:nvPr/>
        </p:nvSpPr>
        <p:spPr bwMode="gray">
          <a:xfrm>
            <a:off x="2690812" y="4662488"/>
            <a:ext cx="4346575" cy="627062"/>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headEnd/>
            <a:tailEnd/>
          </a:ln>
        </p:spPr>
        <p:txBody>
          <a:bodyPr/>
          <a:lstStyle/>
          <a:p>
            <a:endParaRPr lang="en-US"/>
          </a:p>
        </p:txBody>
      </p:sp>
      <p:sp>
        <p:nvSpPr>
          <p:cNvPr id="31" name="Freeform 19"/>
          <p:cNvSpPr>
            <a:spLocks/>
          </p:cNvSpPr>
          <p:nvPr/>
        </p:nvSpPr>
        <p:spPr bwMode="invGray">
          <a:xfrm>
            <a:off x="3321050" y="1941513"/>
            <a:ext cx="1957387" cy="3157537"/>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headEnd/>
            <a:tailEnd/>
          </a:ln>
        </p:spPr>
        <p:txBody>
          <a:bodyPr/>
          <a:lstStyle/>
          <a:p>
            <a:endParaRPr lang="en-US"/>
          </a:p>
        </p:txBody>
      </p:sp>
      <p:sp>
        <p:nvSpPr>
          <p:cNvPr id="32" name="Rectangle 20"/>
          <p:cNvSpPr>
            <a:spLocks noChangeArrowheads="1"/>
          </p:cNvSpPr>
          <p:nvPr/>
        </p:nvSpPr>
        <p:spPr bwMode="gray">
          <a:xfrm>
            <a:off x="5340350" y="2379663"/>
            <a:ext cx="2947987" cy="352425"/>
          </a:xfrm>
          <a:prstGeom prst="rect">
            <a:avLst/>
          </a:prstGeom>
          <a:gradFill rotWithShape="1">
            <a:gsLst>
              <a:gs pos="0">
                <a:srgbClr val="00906A">
                  <a:gamma/>
                  <a:shade val="72549"/>
                  <a:invGamma/>
                </a:srgbClr>
              </a:gs>
              <a:gs pos="50000">
                <a:srgbClr val="00906A"/>
              </a:gs>
              <a:gs pos="100000">
                <a:srgbClr val="00906A">
                  <a:gamma/>
                  <a:shade val="72549"/>
                  <a:invGamma/>
                </a:srgbClr>
              </a:gs>
            </a:gsLst>
            <a:lin ang="2700000" scaled="1"/>
          </a:gradFill>
          <a:ln w="9525">
            <a:noFill/>
            <a:miter lim="800000"/>
            <a:headEnd/>
            <a:tailEnd/>
          </a:ln>
          <a:effectLst/>
        </p:spPr>
        <p:txBody>
          <a:bodyPr wrap="none" anchor="ctr"/>
          <a:lstStyle/>
          <a:p>
            <a:pPr algn="ctr" eaLnBrk="0" hangingPunct="0"/>
            <a:r>
              <a:rPr lang="en-US" b="1" dirty="0" smtClean="0">
                <a:solidFill>
                  <a:schemeClr val="tx2"/>
                </a:solidFill>
                <a:latin typeface="Verdana" pitchFamily="34" charset="0"/>
              </a:rPr>
              <a:t>Global Lifestyle</a:t>
            </a:r>
            <a:endParaRPr lang="en-US" b="1" dirty="0">
              <a:solidFill>
                <a:schemeClr val="tx2"/>
              </a:solidFill>
              <a:latin typeface="Verdana" pitchFamily="34" charset="0"/>
            </a:endParaRPr>
          </a:p>
        </p:txBody>
      </p:sp>
      <p:sp>
        <p:nvSpPr>
          <p:cNvPr id="33" name="Rectangle 21"/>
          <p:cNvSpPr>
            <a:spLocks noChangeArrowheads="1"/>
          </p:cNvSpPr>
          <p:nvPr/>
        </p:nvSpPr>
        <p:spPr bwMode="gray">
          <a:xfrm>
            <a:off x="4451350" y="3352800"/>
            <a:ext cx="3211512" cy="346075"/>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headEnd/>
            <a:tailEnd/>
          </a:ln>
          <a:effectLst/>
        </p:spPr>
        <p:txBody>
          <a:bodyPr wrap="none" anchor="ctr"/>
          <a:lstStyle/>
          <a:p>
            <a:pPr algn="ctr" eaLnBrk="0" hangingPunct="0"/>
            <a:r>
              <a:rPr lang="en-US" b="1" dirty="0" smtClean="0">
                <a:solidFill>
                  <a:schemeClr val="tx2"/>
                </a:solidFill>
                <a:latin typeface="Verdana" pitchFamily="34" charset="0"/>
              </a:rPr>
              <a:t>Global Rx Mobil Solution</a:t>
            </a:r>
            <a:endParaRPr lang="en-US" b="1" dirty="0">
              <a:solidFill>
                <a:schemeClr val="tx2"/>
              </a:solidFill>
              <a:latin typeface="Verdana" pitchFamily="34" charset="0"/>
            </a:endParaRPr>
          </a:p>
        </p:txBody>
      </p:sp>
      <p:sp>
        <p:nvSpPr>
          <p:cNvPr id="34" name="Freeform 22"/>
          <p:cNvSpPr>
            <a:spLocks/>
          </p:cNvSpPr>
          <p:nvPr/>
        </p:nvSpPr>
        <p:spPr bwMode="gray">
          <a:xfrm>
            <a:off x="3571875" y="3690938"/>
            <a:ext cx="4083050" cy="631825"/>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headEnd/>
            <a:tailEnd/>
          </a:ln>
        </p:spPr>
        <p:txBody>
          <a:bodyPr/>
          <a:lstStyle/>
          <a:p>
            <a:endParaRPr lang="en-US"/>
          </a:p>
        </p:txBody>
      </p:sp>
      <p:sp>
        <p:nvSpPr>
          <p:cNvPr id="35" name="Rectangle 23"/>
          <p:cNvSpPr>
            <a:spLocks noChangeArrowheads="1"/>
          </p:cNvSpPr>
          <p:nvPr/>
        </p:nvSpPr>
        <p:spPr bwMode="gray">
          <a:xfrm>
            <a:off x="3573462" y="4322763"/>
            <a:ext cx="3478213" cy="344487"/>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headEnd/>
            <a:tailEnd/>
          </a:ln>
          <a:effectLst/>
        </p:spPr>
        <p:txBody>
          <a:bodyPr wrap="none" anchor="ctr"/>
          <a:lstStyle/>
          <a:p>
            <a:pPr algn="ctr" eaLnBrk="0" hangingPunct="0"/>
            <a:r>
              <a:rPr lang="en-US" b="1" dirty="0" smtClean="0">
                <a:solidFill>
                  <a:schemeClr val="tx2"/>
                </a:solidFill>
                <a:latin typeface="Verdana" pitchFamily="34" charset="0"/>
              </a:rPr>
              <a:t>Global Doc.</a:t>
            </a:r>
            <a:endParaRPr lang="en-US" b="1" dirty="0">
              <a:solidFill>
                <a:schemeClr val="tx2"/>
              </a:solidFill>
              <a:latin typeface="Verdana" pitchFamily="34" charset="0"/>
            </a:endParaRPr>
          </a:p>
        </p:txBody>
      </p:sp>
      <p:sp>
        <p:nvSpPr>
          <p:cNvPr id="36" name="Rectangle 24"/>
          <p:cNvSpPr>
            <a:spLocks noChangeArrowheads="1"/>
          </p:cNvSpPr>
          <p:nvPr/>
        </p:nvSpPr>
        <p:spPr bwMode="gray">
          <a:xfrm>
            <a:off x="2689225" y="5291138"/>
            <a:ext cx="3741737" cy="344487"/>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headEnd/>
            <a:tailEnd/>
          </a:ln>
          <a:effectLst/>
        </p:spPr>
        <p:txBody>
          <a:bodyPr wrap="none" anchor="ctr"/>
          <a:lstStyle/>
          <a:p>
            <a:pPr algn="ctr" eaLnBrk="0" hangingPunct="0"/>
            <a:r>
              <a:rPr lang="en-US" b="1" dirty="0" smtClean="0">
                <a:solidFill>
                  <a:schemeClr val="tx2"/>
                </a:solidFill>
                <a:latin typeface="Verdana" pitchFamily="34" charset="0"/>
              </a:rPr>
              <a:t>Limited plan</a:t>
            </a:r>
            <a:endParaRPr lang="en-US" b="1" dirty="0">
              <a:solidFill>
                <a:schemeClr val="tx2"/>
              </a:solidFill>
              <a:latin typeface="Verdana" pitchFamily="34" charset="0"/>
            </a:endParaRPr>
          </a:p>
        </p:txBody>
      </p:sp>
      <p:sp>
        <p:nvSpPr>
          <p:cNvPr id="44" name="Rectangle 43"/>
          <p:cNvSpPr/>
          <p:nvPr/>
        </p:nvSpPr>
        <p:spPr>
          <a:xfrm>
            <a:off x="762000" y="838200"/>
            <a:ext cx="2971800" cy="584775"/>
          </a:xfrm>
          <a:prstGeom prst="rect">
            <a:avLst/>
          </a:prstGeom>
        </p:spPr>
        <p:txBody>
          <a:bodyPr wrap="square">
            <a:spAutoFit/>
          </a:bodyPr>
          <a:lstStyle/>
          <a:p>
            <a:r>
              <a:rPr lang="en-US" sz="3200" dirty="0" smtClean="0"/>
              <a:t>Global HB</a:t>
            </a:r>
            <a:endParaRPr lang="en-US" sz="32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2000"/>
                                        <p:tgtEl>
                                          <p:spTgt spid="6758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1000"/>
                                        <p:tgtEl>
                                          <p:spTgt spid="44"/>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1000"/>
                                        <p:tgtEl>
                                          <p:spTgt spid="2050"/>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par>
                          <p:cTn id="20" fill="hold">
                            <p:stCondLst>
                              <p:cond delay="4500"/>
                            </p:stCondLst>
                            <p:childTnLst>
                              <p:par>
                                <p:cTn id="21" presetID="10"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55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60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6500"/>
                            </p:stCondLst>
                            <p:childTnLst>
                              <p:par>
                                <p:cTn id="37" presetID="10" presetClass="entr" presetSubtype="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par>
                          <p:cTn id="40" fill="hold">
                            <p:stCondLst>
                              <p:cond delay="7000"/>
                            </p:stCondLst>
                            <p:childTnLst>
                              <p:par>
                                <p:cTn id="41" presetID="10"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childTnLst>
                          </p:cTn>
                        </p:par>
                        <p:par>
                          <p:cTn id="44" fill="hold">
                            <p:stCondLst>
                              <p:cond delay="7500"/>
                            </p:stCondLst>
                            <p:childTnLst>
                              <p:par>
                                <p:cTn id="45" presetID="10" presetClass="entr" presetSubtype="0"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childTnLst>
                          </p:cTn>
                        </p:par>
                        <p:par>
                          <p:cTn id="48" fill="hold">
                            <p:stCondLst>
                              <p:cond delay="8000"/>
                            </p:stCondLst>
                            <p:childTnLst>
                              <p:par>
                                <p:cTn id="49" presetID="10" presetClass="entr" presetSubtype="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childTnLst>
                                </p:cTn>
                              </p:par>
                            </p:childTnLst>
                          </p:cTn>
                        </p:par>
                        <p:par>
                          <p:cTn id="52" fill="hold">
                            <p:stCondLst>
                              <p:cond delay="8500"/>
                            </p:stCondLst>
                            <p:childTnLst>
                              <p:par>
                                <p:cTn id="53" presetID="10"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9500"/>
                            </p:stCondLst>
                            <p:childTnLst>
                              <p:par>
                                <p:cTn id="61" presetID="10"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500"/>
                                        <p:tgtEl>
                                          <p:spTgt spid="36"/>
                                        </p:tgtEl>
                                      </p:cBhvr>
                                    </p:animEffect>
                                  </p:childTnLst>
                                </p:cTn>
                              </p:par>
                            </p:childTnLst>
                          </p:cTn>
                        </p:par>
                        <p:par>
                          <p:cTn id="64" fill="hold">
                            <p:stCondLst>
                              <p:cond delay="10000"/>
                            </p:stCondLst>
                            <p:childTnLst>
                              <p:par>
                                <p:cTn id="65" presetID="10"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p:bldP spid="20" grpId="0" animBg="1"/>
      <p:bldP spid="21" grpId="0" animBg="1"/>
      <p:bldP spid="22" grpId="0" animBg="1"/>
      <p:bldP spid="23" grpId="0" animBg="1"/>
      <p:bldP spid="24" grpId="0" animBg="1"/>
      <p:bldP spid="25" grpId="0" animBg="1"/>
      <p:bldP spid="26" grpId="0" animBg="1"/>
      <p:bldP spid="31" grpId="0" animBg="1"/>
      <p:bldP spid="32" grpId="0" animBg="1"/>
      <p:bldP spid="33" grpId="0" animBg="1"/>
      <p:bldP spid="34" grpId="0" animBg="1"/>
      <p:bldP spid="35" grpId="0" animBg="1"/>
      <p:bldP spid="36" grpId="0" animBg="1"/>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US" dirty="0" smtClean="0"/>
              <a:t>Discount Healthcare</a:t>
            </a:r>
            <a:endParaRPr lang="en-US" sz="2000" dirty="0"/>
          </a:p>
        </p:txBody>
      </p:sp>
      <p:sp>
        <p:nvSpPr>
          <p:cNvPr id="70676" name="AutoShape 20"/>
          <p:cNvSpPr>
            <a:spLocks noChangeArrowheads="1"/>
          </p:cNvSpPr>
          <p:nvPr/>
        </p:nvSpPr>
        <p:spPr bwMode="ltGray">
          <a:xfrm>
            <a:off x="2590800" y="990600"/>
            <a:ext cx="3886200" cy="533400"/>
          </a:xfrm>
          <a:prstGeom prst="roundRect">
            <a:avLst>
              <a:gd name="adj" fmla="val 50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38100">
            <a:solidFill>
              <a:schemeClr val="tx1"/>
            </a:solidFill>
            <a:round/>
            <a:headEnd/>
            <a:tailEnd/>
          </a:ln>
          <a:effectLst/>
        </p:spPr>
        <p:txBody>
          <a:bodyPr wrap="none" anchor="ctr"/>
          <a:lstStyle/>
          <a:p>
            <a:pPr algn="ctr" eaLnBrk="0" hangingPunct="0"/>
            <a:r>
              <a:rPr lang="en-US" sz="2800" b="1" dirty="0" smtClean="0">
                <a:solidFill>
                  <a:schemeClr val="tx2"/>
                </a:solidFill>
                <a:latin typeface="Verdana" pitchFamily="34" charset="0"/>
              </a:rPr>
              <a:t>Services</a:t>
            </a:r>
            <a:endParaRPr lang="en-US" sz="2800" b="1" dirty="0">
              <a:solidFill>
                <a:schemeClr val="tx2"/>
              </a:solidFill>
              <a:latin typeface="Verdana" pitchFamily="34" charset="0"/>
            </a:endParaRPr>
          </a:p>
        </p:txBody>
      </p:sp>
      <p:grpSp>
        <p:nvGrpSpPr>
          <p:cNvPr id="27" name="Group 30"/>
          <p:cNvGrpSpPr>
            <a:grpSpLocks/>
          </p:cNvGrpSpPr>
          <p:nvPr/>
        </p:nvGrpSpPr>
        <p:grpSpPr bwMode="auto">
          <a:xfrm>
            <a:off x="762000" y="2121795"/>
            <a:ext cx="2171700" cy="457200"/>
            <a:chOff x="1536" y="1419"/>
            <a:chExt cx="2736" cy="288"/>
          </a:xfrm>
        </p:grpSpPr>
        <p:sp>
          <p:nvSpPr>
            <p:cNvPr id="28" name="AutoShape 5"/>
            <p:cNvSpPr>
              <a:spLocks noChangeArrowheads="1"/>
            </p:cNvSpPr>
            <p:nvPr/>
          </p:nvSpPr>
          <p:spPr bwMode="gray">
            <a:xfrm>
              <a:off x="1536" y="1419"/>
              <a:ext cx="2736" cy="288"/>
            </a:xfrm>
            <a:prstGeom prst="roundRect">
              <a:avLst>
                <a:gd name="adj" fmla="val 16667"/>
              </a:avLst>
            </a:prstGeom>
            <a:gradFill rotWithShape="1">
              <a:gsLst>
                <a:gs pos="0">
                  <a:srgbClr val="21B3E1">
                    <a:gamma/>
                    <a:tint val="21176"/>
                    <a:invGamma/>
                  </a:srgbClr>
                </a:gs>
                <a:gs pos="100000">
                  <a:srgbClr val="21B3E1"/>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30" name="Text Box 6"/>
            <p:cNvSpPr txBox="1">
              <a:spLocks noChangeArrowheads="1"/>
            </p:cNvSpPr>
            <p:nvPr/>
          </p:nvSpPr>
          <p:spPr bwMode="gray">
            <a:xfrm>
              <a:off x="1712" y="1454"/>
              <a:ext cx="2160" cy="231"/>
            </a:xfrm>
            <a:prstGeom prst="rect">
              <a:avLst/>
            </a:prstGeom>
            <a:noFill/>
            <a:ln w="9525" algn="ctr">
              <a:noFill/>
              <a:miter lim="800000"/>
              <a:headEnd/>
              <a:tailEnd/>
            </a:ln>
            <a:effectLst/>
          </p:spPr>
          <p:txBody>
            <a:bodyPr>
              <a:spAutoFit/>
            </a:bodyPr>
            <a:lstStyle/>
            <a:p>
              <a:r>
                <a:rPr lang="en-US" b="1" dirty="0" smtClean="0">
                  <a:solidFill>
                    <a:srgbClr val="000000"/>
                  </a:solidFill>
                </a:rPr>
                <a:t>    Vision Care</a:t>
              </a:r>
              <a:endParaRPr lang="en-US" b="1" dirty="0">
                <a:solidFill>
                  <a:srgbClr val="000000"/>
                </a:solidFill>
              </a:endParaRPr>
            </a:p>
          </p:txBody>
        </p:sp>
      </p:grpSp>
      <p:grpSp>
        <p:nvGrpSpPr>
          <p:cNvPr id="32" name="Group 31"/>
          <p:cNvGrpSpPr>
            <a:grpSpLocks/>
          </p:cNvGrpSpPr>
          <p:nvPr/>
        </p:nvGrpSpPr>
        <p:grpSpPr bwMode="auto">
          <a:xfrm>
            <a:off x="749121" y="2819400"/>
            <a:ext cx="2171700" cy="457200"/>
            <a:chOff x="1536" y="1899"/>
            <a:chExt cx="2736" cy="288"/>
          </a:xfrm>
        </p:grpSpPr>
        <p:sp>
          <p:nvSpPr>
            <p:cNvPr id="33" name="AutoShape 10"/>
            <p:cNvSpPr>
              <a:spLocks noChangeArrowheads="1"/>
            </p:cNvSpPr>
            <p:nvPr/>
          </p:nvSpPr>
          <p:spPr bwMode="gray">
            <a:xfrm>
              <a:off x="1536" y="1899"/>
              <a:ext cx="2736" cy="288"/>
            </a:xfrm>
            <a:prstGeom prst="roundRect">
              <a:avLst>
                <a:gd name="adj" fmla="val 16667"/>
              </a:avLst>
            </a:prstGeom>
            <a:gradFill rotWithShape="1">
              <a:gsLst>
                <a:gs pos="0">
                  <a:srgbClr val="99CC00">
                    <a:gamma/>
                    <a:tint val="21176"/>
                    <a:invGamma/>
                  </a:srgbClr>
                </a:gs>
                <a:gs pos="100000">
                  <a:srgbClr val="99CC00"/>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35" name="Text Box 12"/>
            <p:cNvSpPr txBox="1">
              <a:spLocks noChangeArrowheads="1"/>
            </p:cNvSpPr>
            <p:nvPr/>
          </p:nvSpPr>
          <p:spPr bwMode="gray">
            <a:xfrm>
              <a:off x="1680" y="1934"/>
              <a:ext cx="2160" cy="231"/>
            </a:xfrm>
            <a:prstGeom prst="rect">
              <a:avLst/>
            </a:prstGeom>
            <a:noFill/>
            <a:ln w="9525" algn="ctr">
              <a:noFill/>
              <a:miter lim="800000"/>
              <a:headEnd/>
              <a:tailEnd/>
            </a:ln>
            <a:effectLst/>
          </p:spPr>
          <p:txBody>
            <a:bodyPr>
              <a:spAutoFit/>
            </a:bodyPr>
            <a:lstStyle/>
            <a:p>
              <a:r>
                <a:rPr lang="en-US" b="1" dirty="0" smtClean="0">
                  <a:solidFill>
                    <a:srgbClr val="000000"/>
                  </a:solidFill>
                </a:rPr>
                <a:t>    Dental Care</a:t>
              </a:r>
              <a:endParaRPr lang="en-US" b="1" dirty="0">
                <a:solidFill>
                  <a:srgbClr val="000000"/>
                </a:solidFill>
              </a:endParaRPr>
            </a:p>
          </p:txBody>
        </p:sp>
      </p:grpSp>
      <p:grpSp>
        <p:nvGrpSpPr>
          <p:cNvPr id="37" name="Group 32"/>
          <p:cNvGrpSpPr>
            <a:grpSpLocks/>
          </p:cNvGrpSpPr>
          <p:nvPr/>
        </p:nvGrpSpPr>
        <p:grpSpPr bwMode="auto">
          <a:xfrm>
            <a:off x="622479" y="3505200"/>
            <a:ext cx="2285206" cy="477838"/>
            <a:chOff x="1393" y="2366"/>
            <a:chExt cx="2879" cy="301"/>
          </a:xfrm>
        </p:grpSpPr>
        <p:sp>
          <p:nvSpPr>
            <p:cNvPr id="38" name="AutoShape 15"/>
            <p:cNvSpPr>
              <a:spLocks noChangeArrowheads="1"/>
            </p:cNvSpPr>
            <p:nvPr/>
          </p:nvSpPr>
          <p:spPr bwMode="gray">
            <a:xfrm>
              <a:off x="1536" y="2379"/>
              <a:ext cx="2736" cy="288"/>
            </a:xfrm>
            <a:prstGeom prst="roundRect">
              <a:avLst>
                <a:gd name="adj" fmla="val 16667"/>
              </a:avLst>
            </a:prstGeom>
            <a:gradFill rotWithShape="1">
              <a:gsLst>
                <a:gs pos="0">
                  <a:srgbClr val="FF9933">
                    <a:gamma/>
                    <a:tint val="21176"/>
                    <a:invGamma/>
                  </a:srgbClr>
                </a:gs>
                <a:gs pos="100000">
                  <a:srgbClr val="FF9933"/>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40" name="Text Box 17"/>
            <p:cNvSpPr txBox="1">
              <a:spLocks noChangeArrowheads="1"/>
            </p:cNvSpPr>
            <p:nvPr/>
          </p:nvSpPr>
          <p:spPr bwMode="gray">
            <a:xfrm>
              <a:off x="1680" y="2414"/>
              <a:ext cx="2160" cy="231"/>
            </a:xfrm>
            <a:prstGeom prst="rect">
              <a:avLst/>
            </a:prstGeom>
            <a:noFill/>
            <a:ln w="9525" algn="ctr">
              <a:noFill/>
              <a:miter lim="800000"/>
              <a:headEnd/>
              <a:tailEnd/>
            </a:ln>
            <a:effectLst/>
          </p:spPr>
          <p:txBody>
            <a:bodyPr>
              <a:spAutoFit/>
            </a:bodyPr>
            <a:lstStyle/>
            <a:p>
              <a:r>
                <a:rPr lang="en-US" b="1" dirty="0" smtClean="0">
                  <a:solidFill>
                    <a:srgbClr val="000000"/>
                  </a:solidFill>
                </a:rPr>
                <a:t>     Nurse Line</a:t>
              </a:r>
              <a:endParaRPr lang="en-US" b="1" dirty="0">
                <a:solidFill>
                  <a:srgbClr val="000000"/>
                </a:solidFill>
              </a:endParaRPr>
            </a:p>
          </p:txBody>
        </p:sp>
        <p:sp>
          <p:nvSpPr>
            <p:cNvPr id="41" name="Text Box 18"/>
            <p:cNvSpPr txBox="1">
              <a:spLocks noChangeArrowheads="1"/>
            </p:cNvSpPr>
            <p:nvPr/>
          </p:nvSpPr>
          <p:spPr bwMode="gray">
            <a:xfrm>
              <a:off x="1393" y="2366"/>
              <a:ext cx="233" cy="291"/>
            </a:xfrm>
            <a:prstGeom prst="rect">
              <a:avLst/>
            </a:prstGeom>
            <a:noFill/>
            <a:ln w="9525" algn="ctr">
              <a:noFill/>
              <a:miter lim="800000"/>
              <a:headEnd/>
              <a:tailEnd/>
            </a:ln>
            <a:effectLst/>
          </p:spPr>
          <p:txBody>
            <a:bodyPr wrap="none">
              <a:spAutoFit/>
            </a:bodyPr>
            <a:lstStyle/>
            <a:p>
              <a:endParaRPr lang="en-US" sz="2400" dirty="0"/>
            </a:p>
          </p:txBody>
        </p:sp>
      </p:grpSp>
      <p:grpSp>
        <p:nvGrpSpPr>
          <p:cNvPr id="42" name="Group 33"/>
          <p:cNvGrpSpPr>
            <a:grpSpLocks/>
          </p:cNvGrpSpPr>
          <p:nvPr/>
        </p:nvGrpSpPr>
        <p:grpSpPr bwMode="auto">
          <a:xfrm>
            <a:off x="648494" y="4191000"/>
            <a:ext cx="2247106" cy="555626"/>
            <a:chOff x="1393" y="2832"/>
            <a:chExt cx="2831" cy="350"/>
          </a:xfrm>
        </p:grpSpPr>
        <p:sp>
          <p:nvSpPr>
            <p:cNvPr id="43" name="AutoShape 20"/>
            <p:cNvSpPr>
              <a:spLocks noChangeArrowheads="1"/>
            </p:cNvSpPr>
            <p:nvPr/>
          </p:nvSpPr>
          <p:spPr bwMode="gray">
            <a:xfrm>
              <a:off x="1488" y="2832"/>
              <a:ext cx="2736" cy="288"/>
            </a:xfrm>
            <a:prstGeom prst="roundRect">
              <a:avLst>
                <a:gd name="adj" fmla="val 16667"/>
              </a:avLst>
            </a:prstGeom>
            <a:gradFill rotWithShape="1">
              <a:gsLst>
                <a:gs pos="0">
                  <a:srgbClr val="E46ACD">
                    <a:gamma/>
                    <a:tint val="21176"/>
                    <a:invGamma/>
                  </a:srgbClr>
                </a:gs>
                <a:gs pos="100000">
                  <a:srgbClr val="E46ACD"/>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45" name="Text Box 22"/>
            <p:cNvSpPr txBox="1">
              <a:spLocks noChangeArrowheads="1"/>
            </p:cNvSpPr>
            <p:nvPr/>
          </p:nvSpPr>
          <p:spPr bwMode="gray">
            <a:xfrm>
              <a:off x="1760" y="2856"/>
              <a:ext cx="2160" cy="231"/>
            </a:xfrm>
            <a:prstGeom prst="rect">
              <a:avLst/>
            </a:prstGeom>
            <a:noFill/>
            <a:ln w="9525" algn="ctr">
              <a:noFill/>
              <a:miter lim="800000"/>
              <a:headEnd/>
              <a:tailEnd/>
            </a:ln>
            <a:effectLst/>
          </p:spPr>
          <p:txBody>
            <a:bodyPr>
              <a:spAutoFit/>
            </a:bodyPr>
            <a:lstStyle/>
            <a:p>
              <a:r>
                <a:rPr lang="en-US" b="1" dirty="0" smtClean="0">
                  <a:solidFill>
                    <a:srgbClr val="000000"/>
                  </a:solidFill>
                </a:rPr>
                <a:t> Hearing Care</a:t>
              </a:r>
              <a:endParaRPr lang="en-US" b="1" dirty="0">
                <a:solidFill>
                  <a:srgbClr val="000000"/>
                </a:solidFill>
              </a:endParaRPr>
            </a:p>
          </p:txBody>
        </p:sp>
        <p:sp>
          <p:nvSpPr>
            <p:cNvPr id="46" name="Text Box 23"/>
            <p:cNvSpPr txBox="1">
              <a:spLocks noChangeArrowheads="1"/>
            </p:cNvSpPr>
            <p:nvPr/>
          </p:nvSpPr>
          <p:spPr bwMode="gray">
            <a:xfrm>
              <a:off x="1393" y="2894"/>
              <a:ext cx="223" cy="288"/>
            </a:xfrm>
            <a:prstGeom prst="rect">
              <a:avLst/>
            </a:prstGeom>
            <a:noFill/>
            <a:ln w="9525" algn="ctr">
              <a:noFill/>
              <a:miter lim="800000"/>
              <a:headEnd/>
              <a:tailEnd/>
            </a:ln>
            <a:effectLst/>
          </p:spPr>
          <p:txBody>
            <a:bodyPr wrap="none">
              <a:spAutoFit/>
            </a:bodyPr>
            <a:lstStyle/>
            <a:p>
              <a:r>
                <a:rPr lang="en-US" sz="2400"/>
                <a:t>4</a:t>
              </a:r>
            </a:p>
          </p:txBody>
        </p:sp>
      </p:grpSp>
      <p:grpSp>
        <p:nvGrpSpPr>
          <p:cNvPr id="47" name="Group 34"/>
          <p:cNvGrpSpPr>
            <a:grpSpLocks/>
          </p:cNvGrpSpPr>
          <p:nvPr/>
        </p:nvGrpSpPr>
        <p:grpSpPr bwMode="auto">
          <a:xfrm>
            <a:off x="2858037" y="4876800"/>
            <a:ext cx="3085306" cy="560388"/>
            <a:chOff x="1393" y="3360"/>
            <a:chExt cx="3887" cy="353"/>
          </a:xfrm>
        </p:grpSpPr>
        <p:sp>
          <p:nvSpPr>
            <p:cNvPr id="48" name="AutoShape 26"/>
            <p:cNvSpPr>
              <a:spLocks noChangeArrowheads="1"/>
            </p:cNvSpPr>
            <p:nvPr/>
          </p:nvSpPr>
          <p:spPr bwMode="gray">
            <a:xfrm>
              <a:off x="2401" y="3360"/>
              <a:ext cx="2736" cy="288"/>
            </a:xfrm>
            <a:prstGeom prst="roundRect">
              <a:avLst>
                <a:gd name="adj" fmla="val 16667"/>
              </a:avLst>
            </a:prstGeom>
            <a:gradFill rotWithShape="1">
              <a:gsLst>
                <a:gs pos="0">
                  <a:srgbClr val="3366FF">
                    <a:gamma/>
                    <a:tint val="21176"/>
                    <a:invGamma/>
                  </a:srgbClr>
                </a:gs>
                <a:gs pos="100000">
                  <a:srgbClr val="3366FF"/>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50" name="Text Box 28"/>
            <p:cNvSpPr txBox="1">
              <a:spLocks noChangeArrowheads="1"/>
            </p:cNvSpPr>
            <p:nvPr/>
          </p:nvSpPr>
          <p:spPr bwMode="gray">
            <a:xfrm>
              <a:off x="2433" y="3391"/>
              <a:ext cx="2847"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  Oncology Care</a:t>
              </a:r>
              <a:endParaRPr lang="en-US" b="1" dirty="0">
                <a:solidFill>
                  <a:srgbClr val="000000"/>
                </a:solidFill>
              </a:endParaRPr>
            </a:p>
          </p:txBody>
        </p:sp>
        <p:sp>
          <p:nvSpPr>
            <p:cNvPr id="51" name="Text Box 29"/>
            <p:cNvSpPr txBox="1">
              <a:spLocks noChangeArrowheads="1"/>
            </p:cNvSpPr>
            <p:nvPr/>
          </p:nvSpPr>
          <p:spPr bwMode="gray">
            <a:xfrm>
              <a:off x="1393" y="3422"/>
              <a:ext cx="233" cy="291"/>
            </a:xfrm>
            <a:prstGeom prst="rect">
              <a:avLst/>
            </a:prstGeom>
            <a:noFill/>
            <a:ln w="9525" algn="ctr">
              <a:noFill/>
              <a:miter lim="800000"/>
              <a:headEnd/>
              <a:tailEnd/>
            </a:ln>
            <a:effectLst/>
          </p:spPr>
          <p:txBody>
            <a:bodyPr wrap="none">
              <a:spAutoFit/>
            </a:bodyPr>
            <a:lstStyle/>
            <a:p>
              <a:endParaRPr lang="en-US" sz="2400" dirty="0"/>
            </a:p>
          </p:txBody>
        </p:sp>
      </p:grpSp>
      <p:grpSp>
        <p:nvGrpSpPr>
          <p:cNvPr id="52" name="Group 30"/>
          <p:cNvGrpSpPr>
            <a:grpSpLocks/>
          </p:cNvGrpSpPr>
          <p:nvPr/>
        </p:nvGrpSpPr>
        <p:grpSpPr bwMode="auto">
          <a:xfrm>
            <a:off x="736242" y="5562600"/>
            <a:ext cx="2311400" cy="457200"/>
            <a:chOff x="1276" y="3561"/>
            <a:chExt cx="2912" cy="288"/>
          </a:xfrm>
        </p:grpSpPr>
        <p:sp>
          <p:nvSpPr>
            <p:cNvPr id="53" name="AutoShape 5"/>
            <p:cNvSpPr>
              <a:spLocks noChangeArrowheads="1"/>
            </p:cNvSpPr>
            <p:nvPr/>
          </p:nvSpPr>
          <p:spPr bwMode="gray">
            <a:xfrm>
              <a:off x="1276" y="3561"/>
              <a:ext cx="2736" cy="288"/>
            </a:xfrm>
            <a:prstGeom prst="roundRect">
              <a:avLst>
                <a:gd name="adj" fmla="val 16667"/>
              </a:avLst>
            </a:prstGeom>
            <a:gradFill rotWithShape="1">
              <a:gsLst>
                <a:gs pos="0">
                  <a:srgbClr val="21B3E1">
                    <a:gamma/>
                    <a:tint val="21176"/>
                    <a:invGamma/>
                  </a:srgbClr>
                </a:gs>
                <a:gs pos="100000">
                  <a:srgbClr val="21B3E1"/>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54" name="Text Box 6"/>
            <p:cNvSpPr txBox="1">
              <a:spLocks noChangeArrowheads="1"/>
            </p:cNvSpPr>
            <p:nvPr/>
          </p:nvSpPr>
          <p:spPr bwMode="gray">
            <a:xfrm>
              <a:off x="1308" y="3600"/>
              <a:ext cx="2880"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 Prescription Care</a:t>
              </a:r>
              <a:endParaRPr lang="en-US" b="1" dirty="0">
                <a:solidFill>
                  <a:srgbClr val="000000"/>
                </a:solidFill>
              </a:endParaRPr>
            </a:p>
          </p:txBody>
        </p:sp>
      </p:grpSp>
      <p:grpSp>
        <p:nvGrpSpPr>
          <p:cNvPr id="55" name="Group 30"/>
          <p:cNvGrpSpPr>
            <a:grpSpLocks/>
          </p:cNvGrpSpPr>
          <p:nvPr/>
        </p:nvGrpSpPr>
        <p:grpSpPr bwMode="auto">
          <a:xfrm>
            <a:off x="3657600" y="2057400"/>
            <a:ext cx="2209800" cy="457200"/>
            <a:chOff x="1536" y="1419"/>
            <a:chExt cx="2784" cy="288"/>
          </a:xfrm>
        </p:grpSpPr>
        <p:sp>
          <p:nvSpPr>
            <p:cNvPr id="56" name="AutoShape 5"/>
            <p:cNvSpPr>
              <a:spLocks noChangeArrowheads="1"/>
            </p:cNvSpPr>
            <p:nvPr/>
          </p:nvSpPr>
          <p:spPr bwMode="gray">
            <a:xfrm>
              <a:off x="1536" y="1419"/>
              <a:ext cx="2736" cy="288"/>
            </a:xfrm>
            <a:prstGeom prst="roundRect">
              <a:avLst>
                <a:gd name="adj" fmla="val 16667"/>
              </a:avLst>
            </a:prstGeom>
            <a:gradFill rotWithShape="1">
              <a:gsLst>
                <a:gs pos="0">
                  <a:srgbClr val="21B3E1">
                    <a:gamma/>
                    <a:tint val="21176"/>
                    <a:invGamma/>
                  </a:srgbClr>
                </a:gs>
                <a:gs pos="100000">
                  <a:srgbClr val="21B3E1"/>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57" name="Text Box 6"/>
            <p:cNvSpPr txBox="1">
              <a:spLocks noChangeArrowheads="1"/>
            </p:cNvSpPr>
            <p:nvPr/>
          </p:nvSpPr>
          <p:spPr bwMode="gray">
            <a:xfrm>
              <a:off x="1536" y="1454"/>
              <a:ext cx="2784"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Wellness Program</a:t>
              </a:r>
              <a:endParaRPr lang="en-US" b="1" dirty="0">
                <a:solidFill>
                  <a:srgbClr val="000000"/>
                </a:solidFill>
              </a:endParaRPr>
            </a:p>
          </p:txBody>
        </p:sp>
      </p:grpSp>
      <p:grpSp>
        <p:nvGrpSpPr>
          <p:cNvPr id="58" name="Group 57"/>
          <p:cNvGrpSpPr>
            <a:grpSpLocks/>
          </p:cNvGrpSpPr>
          <p:nvPr/>
        </p:nvGrpSpPr>
        <p:grpSpPr bwMode="auto">
          <a:xfrm>
            <a:off x="3657600" y="2755005"/>
            <a:ext cx="2171700" cy="457200"/>
            <a:chOff x="1536" y="1899"/>
            <a:chExt cx="2736" cy="288"/>
          </a:xfrm>
        </p:grpSpPr>
        <p:sp>
          <p:nvSpPr>
            <p:cNvPr id="59" name="AutoShape 10"/>
            <p:cNvSpPr>
              <a:spLocks noChangeArrowheads="1"/>
            </p:cNvSpPr>
            <p:nvPr/>
          </p:nvSpPr>
          <p:spPr bwMode="gray">
            <a:xfrm>
              <a:off x="1536" y="1899"/>
              <a:ext cx="2736" cy="288"/>
            </a:xfrm>
            <a:prstGeom prst="roundRect">
              <a:avLst>
                <a:gd name="adj" fmla="val 16667"/>
              </a:avLst>
            </a:prstGeom>
            <a:gradFill rotWithShape="1">
              <a:gsLst>
                <a:gs pos="0">
                  <a:srgbClr val="99CC00">
                    <a:gamma/>
                    <a:tint val="21176"/>
                    <a:invGamma/>
                  </a:srgbClr>
                </a:gs>
                <a:gs pos="100000">
                  <a:srgbClr val="99CC00"/>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60" name="Text Box 12"/>
            <p:cNvSpPr txBox="1">
              <a:spLocks noChangeArrowheads="1"/>
            </p:cNvSpPr>
            <p:nvPr/>
          </p:nvSpPr>
          <p:spPr bwMode="gray">
            <a:xfrm>
              <a:off x="1920" y="1934"/>
              <a:ext cx="2160" cy="231"/>
            </a:xfrm>
            <a:prstGeom prst="rect">
              <a:avLst/>
            </a:prstGeom>
            <a:noFill/>
            <a:ln w="9525" algn="ctr">
              <a:noFill/>
              <a:miter lim="800000"/>
              <a:headEnd/>
              <a:tailEnd/>
            </a:ln>
            <a:effectLst/>
          </p:spPr>
          <p:txBody>
            <a:bodyPr>
              <a:spAutoFit/>
            </a:bodyPr>
            <a:lstStyle/>
            <a:p>
              <a:r>
                <a:rPr lang="en-US" b="1" dirty="0" smtClean="0">
                  <a:solidFill>
                    <a:srgbClr val="000000"/>
                  </a:solidFill>
                </a:rPr>
                <a:t>Chiropractic</a:t>
              </a:r>
              <a:endParaRPr lang="en-US" b="1" dirty="0">
                <a:solidFill>
                  <a:srgbClr val="000000"/>
                </a:solidFill>
              </a:endParaRPr>
            </a:p>
          </p:txBody>
        </p:sp>
      </p:grpSp>
      <p:grpSp>
        <p:nvGrpSpPr>
          <p:cNvPr id="61" name="Group 32"/>
          <p:cNvGrpSpPr>
            <a:grpSpLocks/>
          </p:cNvGrpSpPr>
          <p:nvPr/>
        </p:nvGrpSpPr>
        <p:grpSpPr bwMode="auto">
          <a:xfrm>
            <a:off x="3581400" y="3440805"/>
            <a:ext cx="2387600" cy="477838"/>
            <a:chOff x="1393" y="2366"/>
            <a:chExt cx="3008" cy="301"/>
          </a:xfrm>
        </p:grpSpPr>
        <p:sp>
          <p:nvSpPr>
            <p:cNvPr id="62" name="AutoShape 15"/>
            <p:cNvSpPr>
              <a:spLocks noChangeArrowheads="1"/>
            </p:cNvSpPr>
            <p:nvPr/>
          </p:nvSpPr>
          <p:spPr bwMode="gray">
            <a:xfrm>
              <a:off x="1489" y="2379"/>
              <a:ext cx="2736" cy="288"/>
            </a:xfrm>
            <a:prstGeom prst="roundRect">
              <a:avLst>
                <a:gd name="adj" fmla="val 16667"/>
              </a:avLst>
            </a:prstGeom>
            <a:gradFill rotWithShape="1">
              <a:gsLst>
                <a:gs pos="0">
                  <a:srgbClr val="FF9933">
                    <a:gamma/>
                    <a:tint val="21176"/>
                    <a:invGamma/>
                  </a:srgbClr>
                </a:gs>
                <a:gs pos="100000">
                  <a:srgbClr val="FF9933"/>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63" name="Text Box 17"/>
            <p:cNvSpPr txBox="1">
              <a:spLocks noChangeArrowheads="1"/>
            </p:cNvSpPr>
            <p:nvPr/>
          </p:nvSpPr>
          <p:spPr bwMode="gray">
            <a:xfrm>
              <a:off x="1617" y="2414"/>
              <a:ext cx="2784"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 Long Term Care</a:t>
              </a:r>
              <a:endParaRPr lang="en-US" b="1" dirty="0">
                <a:solidFill>
                  <a:srgbClr val="000000"/>
                </a:solidFill>
              </a:endParaRPr>
            </a:p>
          </p:txBody>
        </p:sp>
        <p:sp>
          <p:nvSpPr>
            <p:cNvPr id="64" name="Text Box 18"/>
            <p:cNvSpPr txBox="1">
              <a:spLocks noChangeArrowheads="1"/>
            </p:cNvSpPr>
            <p:nvPr/>
          </p:nvSpPr>
          <p:spPr bwMode="gray">
            <a:xfrm>
              <a:off x="1393" y="2366"/>
              <a:ext cx="233" cy="291"/>
            </a:xfrm>
            <a:prstGeom prst="rect">
              <a:avLst/>
            </a:prstGeom>
            <a:noFill/>
            <a:ln w="9525" algn="ctr">
              <a:noFill/>
              <a:miter lim="800000"/>
              <a:headEnd/>
              <a:tailEnd/>
            </a:ln>
            <a:effectLst/>
          </p:spPr>
          <p:txBody>
            <a:bodyPr wrap="none">
              <a:spAutoFit/>
            </a:bodyPr>
            <a:lstStyle/>
            <a:p>
              <a:endParaRPr lang="en-US" sz="2400" dirty="0"/>
            </a:p>
          </p:txBody>
        </p:sp>
      </p:grpSp>
      <p:grpSp>
        <p:nvGrpSpPr>
          <p:cNvPr id="65" name="Group 33"/>
          <p:cNvGrpSpPr>
            <a:grpSpLocks/>
          </p:cNvGrpSpPr>
          <p:nvPr/>
        </p:nvGrpSpPr>
        <p:grpSpPr bwMode="auto">
          <a:xfrm>
            <a:off x="3657600" y="4126607"/>
            <a:ext cx="2362200" cy="457201"/>
            <a:chOff x="1489" y="2832"/>
            <a:chExt cx="2976" cy="288"/>
          </a:xfrm>
        </p:grpSpPr>
        <p:sp>
          <p:nvSpPr>
            <p:cNvPr id="66" name="AutoShape 20"/>
            <p:cNvSpPr>
              <a:spLocks noChangeArrowheads="1"/>
            </p:cNvSpPr>
            <p:nvPr/>
          </p:nvSpPr>
          <p:spPr bwMode="gray">
            <a:xfrm>
              <a:off x="1489" y="2832"/>
              <a:ext cx="2736" cy="288"/>
            </a:xfrm>
            <a:prstGeom prst="roundRect">
              <a:avLst>
                <a:gd name="adj" fmla="val 16667"/>
              </a:avLst>
            </a:prstGeom>
            <a:gradFill rotWithShape="1">
              <a:gsLst>
                <a:gs pos="0">
                  <a:srgbClr val="E46ACD">
                    <a:gamma/>
                    <a:tint val="21176"/>
                    <a:invGamma/>
                  </a:srgbClr>
                </a:gs>
                <a:gs pos="100000">
                  <a:srgbClr val="E46ACD"/>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67" name="Text Box 22"/>
            <p:cNvSpPr txBox="1">
              <a:spLocks noChangeArrowheads="1"/>
            </p:cNvSpPr>
            <p:nvPr/>
          </p:nvSpPr>
          <p:spPr bwMode="gray">
            <a:xfrm>
              <a:off x="1489" y="2856"/>
              <a:ext cx="2976"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Diabetes Supplies</a:t>
              </a:r>
              <a:endParaRPr lang="en-US" b="1" dirty="0">
                <a:solidFill>
                  <a:srgbClr val="000000"/>
                </a:solidFill>
              </a:endParaRPr>
            </a:p>
          </p:txBody>
        </p:sp>
      </p:grpSp>
      <p:grpSp>
        <p:nvGrpSpPr>
          <p:cNvPr id="69" name="Group 30"/>
          <p:cNvGrpSpPr>
            <a:grpSpLocks/>
          </p:cNvGrpSpPr>
          <p:nvPr/>
        </p:nvGrpSpPr>
        <p:grpSpPr bwMode="auto">
          <a:xfrm>
            <a:off x="3657600" y="5562600"/>
            <a:ext cx="2171700" cy="457200"/>
            <a:chOff x="1276" y="3561"/>
            <a:chExt cx="2736" cy="288"/>
          </a:xfrm>
        </p:grpSpPr>
        <p:sp>
          <p:nvSpPr>
            <p:cNvPr id="70" name="AutoShape 5"/>
            <p:cNvSpPr>
              <a:spLocks noChangeArrowheads="1"/>
            </p:cNvSpPr>
            <p:nvPr/>
          </p:nvSpPr>
          <p:spPr bwMode="gray">
            <a:xfrm>
              <a:off x="1276" y="3561"/>
              <a:ext cx="2736" cy="288"/>
            </a:xfrm>
            <a:prstGeom prst="roundRect">
              <a:avLst>
                <a:gd name="adj" fmla="val 16667"/>
              </a:avLst>
            </a:prstGeom>
            <a:gradFill rotWithShape="1">
              <a:gsLst>
                <a:gs pos="0">
                  <a:srgbClr val="21B3E1">
                    <a:gamma/>
                    <a:tint val="21176"/>
                    <a:invGamma/>
                  </a:srgbClr>
                </a:gs>
                <a:gs pos="100000">
                  <a:srgbClr val="21B3E1"/>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71" name="Text Box 6"/>
            <p:cNvSpPr txBox="1">
              <a:spLocks noChangeArrowheads="1"/>
            </p:cNvSpPr>
            <p:nvPr/>
          </p:nvSpPr>
          <p:spPr bwMode="gray">
            <a:xfrm>
              <a:off x="1372" y="3600"/>
              <a:ext cx="2564"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Child/Elder Care</a:t>
              </a:r>
              <a:endParaRPr lang="en-US" b="1" dirty="0">
                <a:solidFill>
                  <a:srgbClr val="000000"/>
                </a:solidFill>
              </a:endParaRPr>
            </a:p>
          </p:txBody>
        </p:sp>
      </p:grpSp>
      <p:sp>
        <p:nvSpPr>
          <p:cNvPr id="72" name="AutoShape 26"/>
          <p:cNvSpPr>
            <a:spLocks noChangeArrowheads="1"/>
          </p:cNvSpPr>
          <p:nvPr/>
        </p:nvSpPr>
        <p:spPr bwMode="gray">
          <a:xfrm>
            <a:off x="736242" y="4876800"/>
            <a:ext cx="2171700" cy="457200"/>
          </a:xfrm>
          <a:prstGeom prst="roundRect">
            <a:avLst>
              <a:gd name="adj" fmla="val 16667"/>
            </a:avLst>
          </a:prstGeom>
          <a:gradFill rotWithShape="1">
            <a:gsLst>
              <a:gs pos="0">
                <a:srgbClr val="3366FF">
                  <a:gamma/>
                  <a:tint val="21176"/>
                  <a:invGamma/>
                </a:srgbClr>
              </a:gs>
              <a:gs pos="100000">
                <a:srgbClr val="3366FF"/>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73" name="Rectangle 72"/>
          <p:cNvSpPr/>
          <p:nvPr/>
        </p:nvSpPr>
        <p:spPr>
          <a:xfrm>
            <a:off x="990600" y="4940121"/>
            <a:ext cx="1608133" cy="369332"/>
          </a:xfrm>
          <a:prstGeom prst="rect">
            <a:avLst/>
          </a:prstGeom>
        </p:spPr>
        <p:txBody>
          <a:bodyPr wrap="none">
            <a:spAutoFit/>
          </a:bodyPr>
          <a:lstStyle/>
          <a:p>
            <a:r>
              <a:rPr lang="en-US" b="1" dirty="0" smtClean="0">
                <a:solidFill>
                  <a:srgbClr val="000000"/>
                </a:solidFill>
              </a:rPr>
              <a:t>Medical Care</a:t>
            </a:r>
            <a:endParaRPr lang="en-US" b="1" dirty="0">
              <a:solidFill>
                <a:srgbClr val="000000"/>
              </a:solidFill>
            </a:endParaRPr>
          </a:p>
        </p:txBody>
      </p:sp>
      <p:grpSp>
        <p:nvGrpSpPr>
          <p:cNvPr id="74" name="Group 30"/>
          <p:cNvGrpSpPr>
            <a:grpSpLocks/>
          </p:cNvGrpSpPr>
          <p:nvPr/>
        </p:nvGrpSpPr>
        <p:grpSpPr bwMode="auto">
          <a:xfrm>
            <a:off x="6579752" y="2057400"/>
            <a:ext cx="2171700" cy="457200"/>
            <a:chOff x="1536" y="1419"/>
            <a:chExt cx="2736" cy="288"/>
          </a:xfrm>
        </p:grpSpPr>
        <p:sp>
          <p:nvSpPr>
            <p:cNvPr id="75" name="AutoShape 5"/>
            <p:cNvSpPr>
              <a:spLocks noChangeArrowheads="1"/>
            </p:cNvSpPr>
            <p:nvPr/>
          </p:nvSpPr>
          <p:spPr bwMode="gray">
            <a:xfrm>
              <a:off x="1536" y="1419"/>
              <a:ext cx="2736" cy="288"/>
            </a:xfrm>
            <a:prstGeom prst="roundRect">
              <a:avLst>
                <a:gd name="adj" fmla="val 16667"/>
              </a:avLst>
            </a:prstGeom>
            <a:gradFill rotWithShape="1">
              <a:gsLst>
                <a:gs pos="0">
                  <a:srgbClr val="21B3E1">
                    <a:gamma/>
                    <a:tint val="21176"/>
                    <a:invGamma/>
                  </a:srgbClr>
                </a:gs>
                <a:gs pos="100000">
                  <a:srgbClr val="21B3E1"/>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76" name="Text Box 6"/>
            <p:cNvSpPr txBox="1">
              <a:spLocks noChangeArrowheads="1"/>
            </p:cNvSpPr>
            <p:nvPr/>
          </p:nvSpPr>
          <p:spPr bwMode="gray">
            <a:xfrm>
              <a:off x="1680" y="1454"/>
              <a:ext cx="2160" cy="231"/>
            </a:xfrm>
            <a:prstGeom prst="rect">
              <a:avLst/>
            </a:prstGeom>
            <a:noFill/>
            <a:ln w="9525" algn="ctr">
              <a:noFill/>
              <a:miter lim="800000"/>
              <a:headEnd/>
              <a:tailEnd/>
            </a:ln>
            <a:effectLst/>
          </p:spPr>
          <p:txBody>
            <a:bodyPr>
              <a:spAutoFit/>
            </a:bodyPr>
            <a:lstStyle/>
            <a:p>
              <a:r>
                <a:rPr lang="en-US" b="1" dirty="0" smtClean="0">
                  <a:solidFill>
                    <a:srgbClr val="000000"/>
                  </a:solidFill>
                </a:rPr>
                <a:t>     Laboratory</a:t>
              </a:r>
              <a:endParaRPr lang="en-US" b="1" dirty="0">
                <a:solidFill>
                  <a:srgbClr val="000000"/>
                </a:solidFill>
              </a:endParaRPr>
            </a:p>
          </p:txBody>
        </p:sp>
      </p:grpSp>
      <p:grpSp>
        <p:nvGrpSpPr>
          <p:cNvPr id="77" name="Group 76"/>
          <p:cNvGrpSpPr>
            <a:grpSpLocks/>
          </p:cNvGrpSpPr>
          <p:nvPr/>
        </p:nvGrpSpPr>
        <p:grpSpPr bwMode="auto">
          <a:xfrm>
            <a:off x="6527364" y="2755005"/>
            <a:ext cx="2362200" cy="457200"/>
            <a:chOff x="1470" y="1899"/>
            <a:chExt cx="2976" cy="288"/>
          </a:xfrm>
        </p:grpSpPr>
        <p:sp>
          <p:nvSpPr>
            <p:cNvPr id="78" name="AutoShape 10"/>
            <p:cNvSpPr>
              <a:spLocks noChangeArrowheads="1"/>
            </p:cNvSpPr>
            <p:nvPr/>
          </p:nvSpPr>
          <p:spPr bwMode="gray">
            <a:xfrm>
              <a:off x="1536" y="1899"/>
              <a:ext cx="2736" cy="288"/>
            </a:xfrm>
            <a:prstGeom prst="roundRect">
              <a:avLst>
                <a:gd name="adj" fmla="val 16667"/>
              </a:avLst>
            </a:prstGeom>
            <a:gradFill rotWithShape="1">
              <a:gsLst>
                <a:gs pos="0">
                  <a:srgbClr val="99CC00">
                    <a:gamma/>
                    <a:tint val="21176"/>
                    <a:invGamma/>
                  </a:srgbClr>
                </a:gs>
                <a:gs pos="100000">
                  <a:srgbClr val="99CC00"/>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79" name="Text Box 12"/>
            <p:cNvSpPr txBox="1">
              <a:spLocks noChangeArrowheads="1"/>
            </p:cNvSpPr>
            <p:nvPr/>
          </p:nvSpPr>
          <p:spPr bwMode="gray">
            <a:xfrm>
              <a:off x="1470" y="1934"/>
              <a:ext cx="2976"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Diagnostic Imaging</a:t>
              </a:r>
              <a:endParaRPr lang="en-US" b="1" dirty="0">
                <a:solidFill>
                  <a:srgbClr val="000000"/>
                </a:solidFill>
              </a:endParaRPr>
            </a:p>
          </p:txBody>
        </p:sp>
      </p:grpSp>
      <p:grpSp>
        <p:nvGrpSpPr>
          <p:cNvPr id="80" name="Group 32"/>
          <p:cNvGrpSpPr>
            <a:grpSpLocks/>
          </p:cNvGrpSpPr>
          <p:nvPr/>
        </p:nvGrpSpPr>
        <p:grpSpPr bwMode="auto">
          <a:xfrm>
            <a:off x="6477794" y="3440805"/>
            <a:ext cx="2285206" cy="477838"/>
            <a:chOff x="1393" y="2366"/>
            <a:chExt cx="2879" cy="301"/>
          </a:xfrm>
        </p:grpSpPr>
        <p:sp>
          <p:nvSpPr>
            <p:cNvPr id="81" name="AutoShape 15"/>
            <p:cNvSpPr>
              <a:spLocks noChangeArrowheads="1"/>
            </p:cNvSpPr>
            <p:nvPr/>
          </p:nvSpPr>
          <p:spPr bwMode="gray">
            <a:xfrm>
              <a:off x="1536" y="2379"/>
              <a:ext cx="2736" cy="288"/>
            </a:xfrm>
            <a:prstGeom prst="roundRect">
              <a:avLst>
                <a:gd name="adj" fmla="val 16667"/>
              </a:avLst>
            </a:prstGeom>
            <a:gradFill rotWithShape="1">
              <a:gsLst>
                <a:gs pos="0">
                  <a:srgbClr val="FF9933">
                    <a:gamma/>
                    <a:tint val="21176"/>
                    <a:invGamma/>
                  </a:srgbClr>
                </a:gs>
                <a:gs pos="100000">
                  <a:srgbClr val="FF9933"/>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82" name="Text Box 17"/>
            <p:cNvSpPr txBox="1">
              <a:spLocks noChangeArrowheads="1"/>
            </p:cNvSpPr>
            <p:nvPr/>
          </p:nvSpPr>
          <p:spPr bwMode="gray">
            <a:xfrm>
              <a:off x="1680" y="2414"/>
              <a:ext cx="2160" cy="231"/>
            </a:xfrm>
            <a:prstGeom prst="rect">
              <a:avLst/>
            </a:prstGeom>
            <a:noFill/>
            <a:ln w="9525" algn="ctr">
              <a:noFill/>
              <a:miter lim="800000"/>
              <a:headEnd/>
              <a:tailEnd/>
            </a:ln>
            <a:effectLst/>
          </p:spPr>
          <p:txBody>
            <a:bodyPr>
              <a:spAutoFit/>
            </a:bodyPr>
            <a:lstStyle/>
            <a:p>
              <a:r>
                <a:rPr lang="en-US" b="1" dirty="0" smtClean="0">
                  <a:solidFill>
                    <a:srgbClr val="000000"/>
                  </a:solidFill>
                </a:rPr>
                <a:t>         Lasik</a:t>
              </a:r>
              <a:endParaRPr lang="en-US" b="1" dirty="0">
                <a:solidFill>
                  <a:srgbClr val="000000"/>
                </a:solidFill>
              </a:endParaRPr>
            </a:p>
          </p:txBody>
        </p:sp>
        <p:sp>
          <p:nvSpPr>
            <p:cNvPr id="83" name="Text Box 18"/>
            <p:cNvSpPr txBox="1">
              <a:spLocks noChangeArrowheads="1"/>
            </p:cNvSpPr>
            <p:nvPr/>
          </p:nvSpPr>
          <p:spPr bwMode="gray">
            <a:xfrm>
              <a:off x="1393" y="2366"/>
              <a:ext cx="233" cy="291"/>
            </a:xfrm>
            <a:prstGeom prst="rect">
              <a:avLst/>
            </a:prstGeom>
            <a:noFill/>
            <a:ln w="9525" algn="ctr">
              <a:noFill/>
              <a:miter lim="800000"/>
              <a:headEnd/>
              <a:tailEnd/>
            </a:ln>
            <a:effectLst/>
          </p:spPr>
          <p:txBody>
            <a:bodyPr wrap="none">
              <a:spAutoFit/>
            </a:bodyPr>
            <a:lstStyle/>
            <a:p>
              <a:endParaRPr lang="en-US" sz="2400" dirty="0"/>
            </a:p>
          </p:txBody>
        </p:sp>
      </p:grpSp>
      <p:grpSp>
        <p:nvGrpSpPr>
          <p:cNvPr id="84" name="Group 33"/>
          <p:cNvGrpSpPr>
            <a:grpSpLocks/>
          </p:cNvGrpSpPr>
          <p:nvPr/>
        </p:nvGrpSpPr>
        <p:grpSpPr bwMode="auto">
          <a:xfrm>
            <a:off x="6578958" y="4126607"/>
            <a:ext cx="2336800" cy="457201"/>
            <a:chOff x="1488" y="2832"/>
            <a:chExt cx="2944" cy="288"/>
          </a:xfrm>
        </p:grpSpPr>
        <p:sp>
          <p:nvSpPr>
            <p:cNvPr id="85" name="AutoShape 20"/>
            <p:cNvSpPr>
              <a:spLocks noChangeArrowheads="1"/>
            </p:cNvSpPr>
            <p:nvPr/>
          </p:nvSpPr>
          <p:spPr bwMode="gray">
            <a:xfrm>
              <a:off x="1488" y="2832"/>
              <a:ext cx="2736" cy="288"/>
            </a:xfrm>
            <a:prstGeom prst="roundRect">
              <a:avLst>
                <a:gd name="adj" fmla="val 16667"/>
              </a:avLst>
            </a:prstGeom>
            <a:gradFill rotWithShape="1">
              <a:gsLst>
                <a:gs pos="0">
                  <a:srgbClr val="E46ACD">
                    <a:gamma/>
                    <a:tint val="21176"/>
                    <a:invGamma/>
                  </a:srgbClr>
                </a:gs>
                <a:gs pos="100000">
                  <a:srgbClr val="E46ACD"/>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86" name="Text Box 22"/>
            <p:cNvSpPr txBox="1">
              <a:spLocks noChangeArrowheads="1"/>
            </p:cNvSpPr>
            <p:nvPr/>
          </p:nvSpPr>
          <p:spPr bwMode="gray">
            <a:xfrm>
              <a:off x="1552" y="2856"/>
              <a:ext cx="2880"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Prescription Drug</a:t>
              </a:r>
              <a:endParaRPr lang="en-US" b="1" dirty="0">
                <a:solidFill>
                  <a:srgbClr val="000000"/>
                </a:solidFill>
              </a:endParaRPr>
            </a:p>
          </p:txBody>
        </p:sp>
      </p:grpSp>
      <p:sp>
        <p:nvSpPr>
          <p:cNvPr id="95" name="Text Box 29"/>
          <p:cNvSpPr txBox="1">
            <a:spLocks noChangeArrowheads="1"/>
          </p:cNvSpPr>
          <p:nvPr/>
        </p:nvSpPr>
        <p:spPr bwMode="gray">
          <a:xfrm>
            <a:off x="3162837" y="5100638"/>
            <a:ext cx="184944" cy="461963"/>
          </a:xfrm>
          <a:prstGeom prst="rect">
            <a:avLst/>
          </a:prstGeom>
          <a:noFill/>
          <a:ln w="9525" algn="ctr">
            <a:noFill/>
            <a:miter lim="800000"/>
            <a:headEnd/>
            <a:tailEnd/>
          </a:ln>
          <a:effectLst/>
        </p:spPr>
        <p:txBody>
          <a:bodyPr wrap="none">
            <a:spAutoFit/>
          </a:bodyPr>
          <a:lstStyle/>
          <a:p>
            <a:endParaRPr lang="en-US" sz="2400" dirty="0"/>
          </a:p>
        </p:txBody>
      </p:sp>
      <p:grpSp>
        <p:nvGrpSpPr>
          <p:cNvPr id="97" name="Group 34"/>
          <p:cNvGrpSpPr>
            <a:grpSpLocks/>
          </p:cNvGrpSpPr>
          <p:nvPr/>
        </p:nvGrpSpPr>
        <p:grpSpPr bwMode="auto">
          <a:xfrm>
            <a:off x="5791200" y="4800600"/>
            <a:ext cx="3048000" cy="560388"/>
            <a:chOff x="1393" y="3360"/>
            <a:chExt cx="3840" cy="353"/>
          </a:xfrm>
        </p:grpSpPr>
        <p:sp>
          <p:nvSpPr>
            <p:cNvPr id="98" name="AutoShape 26"/>
            <p:cNvSpPr>
              <a:spLocks noChangeArrowheads="1"/>
            </p:cNvSpPr>
            <p:nvPr/>
          </p:nvSpPr>
          <p:spPr bwMode="gray">
            <a:xfrm>
              <a:off x="2401" y="3360"/>
              <a:ext cx="2736" cy="288"/>
            </a:xfrm>
            <a:prstGeom prst="roundRect">
              <a:avLst>
                <a:gd name="adj" fmla="val 16667"/>
              </a:avLst>
            </a:prstGeom>
            <a:gradFill rotWithShape="1">
              <a:gsLst>
                <a:gs pos="0">
                  <a:srgbClr val="3366FF">
                    <a:gamma/>
                    <a:tint val="21176"/>
                    <a:invGamma/>
                  </a:srgbClr>
                </a:gs>
                <a:gs pos="100000">
                  <a:srgbClr val="3366FF"/>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99" name="Text Box 28"/>
            <p:cNvSpPr txBox="1">
              <a:spLocks noChangeArrowheads="1"/>
            </p:cNvSpPr>
            <p:nvPr/>
          </p:nvSpPr>
          <p:spPr bwMode="gray">
            <a:xfrm>
              <a:off x="2337" y="3415"/>
              <a:ext cx="2896"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Teeth Whitening kit</a:t>
              </a:r>
              <a:endParaRPr lang="en-US" b="1" dirty="0">
                <a:solidFill>
                  <a:srgbClr val="000000"/>
                </a:solidFill>
              </a:endParaRPr>
            </a:p>
          </p:txBody>
        </p:sp>
        <p:sp>
          <p:nvSpPr>
            <p:cNvPr id="100" name="Text Box 29"/>
            <p:cNvSpPr txBox="1">
              <a:spLocks noChangeArrowheads="1"/>
            </p:cNvSpPr>
            <p:nvPr/>
          </p:nvSpPr>
          <p:spPr bwMode="gray">
            <a:xfrm>
              <a:off x="1393" y="3422"/>
              <a:ext cx="233" cy="291"/>
            </a:xfrm>
            <a:prstGeom prst="rect">
              <a:avLst/>
            </a:prstGeom>
            <a:noFill/>
            <a:ln w="9525" algn="ctr">
              <a:noFill/>
              <a:miter lim="800000"/>
              <a:headEnd/>
              <a:tailEnd/>
            </a:ln>
            <a:effectLst/>
          </p:spPr>
          <p:txBody>
            <a:bodyPr wrap="none">
              <a:spAutoFit/>
            </a:bodyPr>
            <a:lstStyle/>
            <a:p>
              <a:endParaRPr lang="en-US" sz="2400" dirty="0"/>
            </a:p>
          </p:txBody>
        </p:sp>
      </p:grpSp>
      <p:grpSp>
        <p:nvGrpSpPr>
          <p:cNvPr id="68" name="Group 34"/>
          <p:cNvGrpSpPr>
            <a:grpSpLocks/>
          </p:cNvGrpSpPr>
          <p:nvPr/>
        </p:nvGrpSpPr>
        <p:grpSpPr bwMode="auto">
          <a:xfrm>
            <a:off x="5791200" y="5562600"/>
            <a:ext cx="3060700" cy="560388"/>
            <a:chOff x="1393" y="3360"/>
            <a:chExt cx="3856" cy="353"/>
          </a:xfrm>
        </p:grpSpPr>
        <p:sp>
          <p:nvSpPr>
            <p:cNvPr id="87" name="AutoShape 26"/>
            <p:cNvSpPr>
              <a:spLocks noChangeArrowheads="1"/>
            </p:cNvSpPr>
            <p:nvPr/>
          </p:nvSpPr>
          <p:spPr bwMode="gray">
            <a:xfrm>
              <a:off x="2401" y="3360"/>
              <a:ext cx="2736" cy="288"/>
            </a:xfrm>
            <a:prstGeom prst="roundRect">
              <a:avLst>
                <a:gd name="adj" fmla="val 16667"/>
              </a:avLst>
            </a:prstGeom>
            <a:gradFill rotWithShape="1">
              <a:gsLst>
                <a:gs pos="0">
                  <a:srgbClr val="3366FF">
                    <a:gamma/>
                    <a:tint val="21176"/>
                    <a:invGamma/>
                  </a:srgbClr>
                </a:gs>
                <a:gs pos="100000">
                  <a:srgbClr val="3366FF"/>
                </a:gs>
              </a:gsLst>
              <a:lin ang="0" scaled="1"/>
            </a:gradFill>
            <a:ln w="12700" algn="ctr">
              <a:solidFill>
                <a:schemeClr val="tx1"/>
              </a:solidFill>
              <a:round/>
              <a:headEnd/>
              <a:tailEnd/>
            </a:ln>
            <a:effectLst>
              <a:outerShdw dist="99190" dir="2388334" algn="ctr" rotWithShape="0">
                <a:srgbClr val="333333">
                  <a:alpha val="50000"/>
                </a:srgbClr>
              </a:outerShdw>
            </a:effectLst>
          </p:spPr>
          <p:txBody>
            <a:bodyPr wrap="none" anchor="ctr"/>
            <a:lstStyle/>
            <a:p>
              <a:endParaRPr lang="en-US"/>
            </a:p>
          </p:txBody>
        </p:sp>
        <p:sp>
          <p:nvSpPr>
            <p:cNvPr id="88" name="Text Box 28"/>
            <p:cNvSpPr txBox="1">
              <a:spLocks noChangeArrowheads="1"/>
            </p:cNvSpPr>
            <p:nvPr/>
          </p:nvSpPr>
          <p:spPr bwMode="gray">
            <a:xfrm>
              <a:off x="2353" y="3415"/>
              <a:ext cx="2896" cy="233"/>
            </a:xfrm>
            <a:prstGeom prst="rect">
              <a:avLst/>
            </a:prstGeom>
            <a:noFill/>
            <a:ln w="9525" algn="ctr">
              <a:noFill/>
              <a:miter lim="800000"/>
              <a:headEnd/>
              <a:tailEnd/>
            </a:ln>
            <a:effectLst/>
          </p:spPr>
          <p:txBody>
            <a:bodyPr wrap="square">
              <a:spAutoFit/>
            </a:bodyPr>
            <a:lstStyle/>
            <a:p>
              <a:r>
                <a:rPr lang="en-US" b="1" dirty="0" smtClean="0">
                  <a:solidFill>
                    <a:srgbClr val="000000"/>
                  </a:solidFill>
                </a:rPr>
                <a:t>  And much more</a:t>
              </a:r>
              <a:endParaRPr lang="en-US" b="1" dirty="0">
                <a:solidFill>
                  <a:srgbClr val="000000"/>
                </a:solidFill>
              </a:endParaRPr>
            </a:p>
          </p:txBody>
        </p:sp>
        <p:sp>
          <p:nvSpPr>
            <p:cNvPr id="89" name="Text Box 29"/>
            <p:cNvSpPr txBox="1">
              <a:spLocks noChangeArrowheads="1"/>
            </p:cNvSpPr>
            <p:nvPr/>
          </p:nvSpPr>
          <p:spPr bwMode="gray">
            <a:xfrm>
              <a:off x="1393" y="3422"/>
              <a:ext cx="233" cy="291"/>
            </a:xfrm>
            <a:prstGeom prst="rect">
              <a:avLst/>
            </a:prstGeom>
            <a:noFill/>
            <a:ln w="9525" algn="ctr">
              <a:noFill/>
              <a:miter lim="800000"/>
              <a:headEnd/>
              <a:tailEnd/>
            </a:ln>
            <a:effectLst/>
          </p:spPr>
          <p:txBody>
            <a:bodyPr wrap="none">
              <a:spAutoFit/>
            </a:bodyPr>
            <a:lstStyle/>
            <a:p>
              <a:endParaRPr lang="en-US" sz="2400" dirty="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fade">
                                      <p:cBhvr>
                                        <p:cTn id="7" dur="500"/>
                                        <p:tgtEl>
                                          <p:spTgt spid="7065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0676">
                                            <p:bg/>
                                          </p:spTgt>
                                        </p:tgtEl>
                                        <p:attrNameLst>
                                          <p:attrName>style.visibility</p:attrName>
                                        </p:attrNameLst>
                                      </p:cBhvr>
                                      <p:to>
                                        <p:strVal val="visible"/>
                                      </p:to>
                                    </p:set>
                                    <p:animEffect transition="in" filter="fade">
                                      <p:cBhvr>
                                        <p:cTn id="11" dur="500"/>
                                        <p:tgtEl>
                                          <p:spTgt spid="70676">
                                            <p:bg/>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0676">
                                            <p:txEl>
                                              <p:pRg st="0" end="0"/>
                                            </p:txEl>
                                          </p:spTgt>
                                        </p:tgtEl>
                                        <p:attrNameLst>
                                          <p:attrName>style.visibility</p:attrName>
                                        </p:attrNameLst>
                                      </p:cBhvr>
                                      <p:to>
                                        <p:strVal val="visible"/>
                                      </p:to>
                                    </p:set>
                                    <p:animEffect transition="in" filter="fade">
                                      <p:cBhvr>
                                        <p:cTn id="15" dur="500"/>
                                        <p:tgtEl>
                                          <p:spTgt spid="70676">
                                            <p:txEl>
                                              <p:pRg st="0" end="0"/>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fade">
                                      <p:cBhvr>
                                        <p:cTn id="35" dur="500"/>
                                        <p:tgtEl>
                                          <p:spTgt spid="7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fade">
                                      <p:cBhvr>
                                        <p:cTn id="38" dur="500"/>
                                        <p:tgtEl>
                                          <p:spTgt spid="73"/>
                                        </p:tgtEl>
                                      </p:cBhvr>
                                    </p:animEffect>
                                  </p:childTnLst>
                                </p:cTn>
                              </p:par>
                            </p:childTnLst>
                          </p:cTn>
                        </p:par>
                        <p:par>
                          <p:cTn id="39" fill="hold">
                            <p:stCondLst>
                              <p:cond delay="4000"/>
                            </p:stCondLst>
                            <p:childTnLst>
                              <p:par>
                                <p:cTn id="40" presetID="10" presetClass="entr" presetSubtype="0" fill="hold" nodeType="after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500"/>
                                        <p:tgtEl>
                                          <p:spTgt spid="52"/>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fade">
                                      <p:cBhvr>
                                        <p:cTn id="46" dur="500"/>
                                        <p:tgtEl>
                                          <p:spTgt spid="55"/>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58"/>
                                        </p:tgtEl>
                                        <p:attrNameLst>
                                          <p:attrName>style.visibility</p:attrName>
                                        </p:attrNameLst>
                                      </p:cBhvr>
                                      <p:to>
                                        <p:strVal val="visible"/>
                                      </p:to>
                                    </p:set>
                                    <p:animEffect transition="in" filter="fade">
                                      <p:cBhvr>
                                        <p:cTn id="50" dur="500"/>
                                        <p:tgtEl>
                                          <p:spTgt spid="58"/>
                                        </p:tgtEl>
                                      </p:cBhvr>
                                    </p:animEffect>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fade">
                                      <p:cBhvr>
                                        <p:cTn id="54" dur="500"/>
                                        <p:tgtEl>
                                          <p:spTgt spid="61"/>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65"/>
                                        </p:tgtEl>
                                        <p:attrNameLst>
                                          <p:attrName>style.visibility</p:attrName>
                                        </p:attrNameLst>
                                      </p:cBhvr>
                                      <p:to>
                                        <p:strVal val="visible"/>
                                      </p:to>
                                    </p:set>
                                    <p:animEffect transition="in" filter="fade">
                                      <p:cBhvr>
                                        <p:cTn id="58" dur="500"/>
                                        <p:tgtEl>
                                          <p:spTgt spid="65"/>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500"/>
                                        <p:tgtEl>
                                          <p:spTgt spid="47"/>
                                        </p:tgtEl>
                                      </p:cBhvr>
                                    </p:animEffect>
                                  </p:childTnLst>
                                </p:cTn>
                              </p:par>
                            </p:childTnLst>
                          </p:cTn>
                        </p:par>
                        <p:par>
                          <p:cTn id="63" fill="hold">
                            <p:stCondLst>
                              <p:cond delay="7000"/>
                            </p:stCondLst>
                            <p:childTnLst>
                              <p:par>
                                <p:cTn id="64" presetID="10" presetClass="entr" presetSubtype="0" fill="hold" nodeType="afterEffect">
                                  <p:stCondLst>
                                    <p:cond delay="0"/>
                                  </p:stCondLst>
                                  <p:childTnLst>
                                    <p:set>
                                      <p:cBhvr>
                                        <p:cTn id="65" dur="1" fill="hold">
                                          <p:stCondLst>
                                            <p:cond delay="0"/>
                                          </p:stCondLst>
                                        </p:cTn>
                                        <p:tgtEl>
                                          <p:spTgt spid="69"/>
                                        </p:tgtEl>
                                        <p:attrNameLst>
                                          <p:attrName>style.visibility</p:attrName>
                                        </p:attrNameLst>
                                      </p:cBhvr>
                                      <p:to>
                                        <p:strVal val="visible"/>
                                      </p:to>
                                    </p:set>
                                    <p:animEffect transition="in" filter="fade">
                                      <p:cBhvr>
                                        <p:cTn id="66" dur="500"/>
                                        <p:tgtEl>
                                          <p:spTgt spid="69"/>
                                        </p:tgtEl>
                                      </p:cBhvr>
                                    </p:animEffect>
                                  </p:childTnLst>
                                </p:cTn>
                              </p:par>
                            </p:childTnLst>
                          </p:cTn>
                        </p:par>
                        <p:par>
                          <p:cTn id="67" fill="hold">
                            <p:stCondLst>
                              <p:cond delay="7500"/>
                            </p:stCondLst>
                            <p:childTnLst>
                              <p:par>
                                <p:cTn id="68" presetID="10" presetClass="entr" presetSubtype="0" fill="hold" nodeType="afterEffect">
                                  <p:stCondLst>
                                    <p:cond delay="0"/>
                                  </p:stCondLst>
                                  <p:childTnLst>
                                    <p:set>
                                      <p:cBhvr>
                                        <p:cTn id="69" dur="1" fill="hold">
                                          <p:stCondLst>
                                            <p:cond delay="0"/>
                                          </p:stCondLst>
                                        </p:cTn>
                                        <p:tgtEl>
                                          <p:spTgt spid="74"/>
                                        </p:tgtEl>
                                        <p:attrNameLst>
                                          <p:attrName>style.visibility</p:attrName>
                                        </p:attrNameLst>
                                      </p:cBhvr>
                                      <p:to>
                                        <p:strVal val="visible"/>
                                      </p:to>
                                    </p:set>
                                    <p:animEffect transition="in" filter="fade">
                                      <p:cBhvr>
                                        <p:cTn id="70" dur="500"/>
                                        <p:tgtEl>
                                          <p:spTgt spid="74"/>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77"/>
                                        </p:tgtEl>
                                        <p:attrNameLst>
                                          <p:attrName>style.visibility</p:attrName>
                                        </p:attrNameLst>
                                      </p:cBhvr>
                                      <p:to>
                                        <p:strVal val="visible"/>
                                      </p:to>
                                    </p:set>
                                    <p:animEffect transition="in" filter="fade">
                                      <p:cBhvr>
                                        <p:cTn id="74" dur="500"/>
                                        <p:tgtEl>
                                          <p:spTgt spid="77"/>
                                        </p:tgtEl>
                                      </p:cBhvr>
                                    </p:animEffect>
                                  </p:childTnLst>
                                </p:cTn>
                              </p:par>
                            </p:childTnLst>
                          </p:cTn>
                        </p:par>
                        <p:par>
                          <p:cTn id="75" fill="hold">
                            <p:stCondLst>
                              <p:cond delay="8500"/>
                            </p:stCondLst>
                            <p:childTnLst>
                              <p:par>
                                <p:cTn id="76" presetID="10" presetClass="entr" presetSubtype="0" fill="hold" nodeType="afterEffect">
                                  <p:stCondLst>
                                    <p:cond delay="0"/>
                                  </p:stCondLst>
                                  <p:childTnLst>
                                    <p:set>
                                      <p:cBhvr>
                                        <p:cTn id="77" dur="1" fill="hold">
                                          <p:stCondLst>
                                            <p:cond delay="0"/>
                                          </p:stCondLst>
                                        </p:cTn>
                                        <p:tgtEl>
                                          <p:spTgt spid="80"/>
                                        </p:tgtEl>
                                        <p:attrNameLst>
                                          <p:attrName>style.visibility</p:attrName>
                                        </p:attrNameLst>
                                      </p:cBhvr>
                                      <p:to>
                                        <p:strVal val="visible"/>
                                      </p:to>
                                    </p:set>
                                    <p:animEffect transition="in" filter="fade">
                                      <p:cBhvr>
                                        <p:cTn id="78" dur="500"/>
                                        <p:tgtEl>
                                          <p:spTgt spid="80"/>
                                        </p:tgtEl>
                                      </p:cBhvr>
                                    </p:animEffect>
                                  </p:childTnLst>
                                </p:cTn>
                              </p:par>
                            </p:childTnLst>
                          </p:cTn>
                        </p:par>
                        <p:par>
                          <p:cTn id="79" fill="hold">
                            <p:stCondLst>
                              <p:cond delay="9000"/>
                            </p:stCondLst>
                            <p:childTnLst>
                              <p:par>
                                <p:cTn id="80" presetID="10" presetClass="entr" presetSubtype="0" fill="hold" nodeType="afterEffect">
                                  <p:stCondLst>
                                    <p:cond delay="0"/>
                                  </p:stCondLst>
                                  <p:childTnLst>
                                    <p:set>
                                      <p:cBhvr>
                                        <p:cTn id="81" dur="1" fill="hold">
                                          <p:stCondLst>
                                            <p:cond delay="0"/>
                                          </p:stCondLst>
                                        </p:cTn>
                                        <p:tgtEl>
                                          <p:spTgt spid="84"/>
                                        </p:tgtEl>
                                        <p:attrNameLst>
                                          <p:attrName>style.visibility</p:attrName>
                                        </p:attrNameLst>
                                      </p:cBhvr>
                                      <p:to>
                                        <p:strVal val="visible"/>
                                      </p:to>
                                    </p:set>
                                    <p:animEffect transition="in" filter="fade">
                                      <p:cBhvr>
                                        <p:cTn id="82" dur="500"/>
                                        <p:tgtEl>
                                          <p:spTgt spid="84"/>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97"/>
                                        </p:tgtEl>
                                        <p:attrNameLst>
                                          <p:attrName>style.visibility</p:attrName>
                                        </p:attrNameLst>
                                      </p:cBhvr>
                                      <p:to>
                                        <p:strVal val="visible"/>
                                      </p:to>
                                    </p:set>
                                    <p:animEffect transition="in" filter="fade">
                                      <p:cBhvr>
                                        <p:cTn id="86" dur="500"/>
                                        <p:tgtEl>
                                          <p:spTgt spid="97"/>
                                        </p:tgtEl>
                                      </p:cBhvr>
                                    </p:animEffect>
                                  </p:childTnLst>
                                </p:cTn>
                              </p:par>
                            </p:childTnLst>
                          </p:cTn>
                        </p:par>
                        <p:par>
                          <p:cTn id="87" fill="hold">
                            <p:stCondLst>
                              <p:cond delay="10000"/>
                            </p:stCondLst>
                            <p:childTnLst>
                              <p:par>
                                <p:cTn id="88" presetID="10"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Effect transition="in" filter="fade">
                                      <p:cBhvr>
                                        <p:cTn id="90"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P spid="70676" grpId="0" build="allAtOnce" animBg="1"/>
      <p:bldP spid="72" grpId="0" animBg="1"/>
      <p:bldP spid="7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dirty="0"/>
              <a:t> </a:t>
            </a:r>
            <a:r>
              <a:rPr lang="en-US" dirty="0" smtClean="0"/>
              <a:t>Global Lifestyle</a:t>
            </a:r>
            <a:endParaRPr lang="en-US" dirty="0"/>
          </a:p>
        </p:txBody>
      </p:sp>
      <p:pic>
        <p:nvPicPr>
          <p:cNvPr id="27" name="Picture 26" descr="familia_vacations.jpg"/>
          <p:cNvPicPr>
            <a:picLocks noChangeAspect="1"/>
          </p:cNvPicPr>
          <p:nvPr/>
        </p:nvPicPr>
        <p:blipFill>
          <a:blip r:embed="rId3"/>
          <a:stretch>
            <a:fillRect/>
          </a:stretch>
        </p:blipFill>
        <p:spPr>
          <a:xfrm>
            <a:off x="990600" y="3400425"/>
            <a:ext cx="2857500" cy="2924175"/>
          </a:xfrm>
          <a:prstGeom prst="rect">
            <a:avLst/>
          </a:prstGeom>
          <a:ln w="53975">
            <a:solidFill>
              <a:schemeClr val="tx2"/>
            </a:solidFill>
          </a:ln>
          <a:effectLst>
            <a:outerShdw blurRad="76200" dist="12700" dir="8100000" sy="-23000" kx="800400" algn="br" rotWithShape="0">
              <a:prstClr val="black">
                <a:alpha val="20000"/>
              </a:prstClr>
            </a:outerShdw>
          </a:effectLst>
        </p:spPr>
      </p:pic>
      <p:sp>
        <p:nvSpPr>
          <p:cNvPr id="28" name="Rectangle 27"/>
          <p:cNvSpPr/>
          <p:nvPr/>
        </p:nvSpPr>
        <p:spPr>
          <a:xfrm>
            <a:off x="990600" y="1173540"/>
            <a:ext cx="7543800" cy="1938992"/>
          </a:xfrm>
          <a:prstGeom prst="rect">
            <a:avLst/>
          </a:prstGeom>
        </p:spPr>
        <p:txBody>
          <a:bodyPr wrap="square">
            <a:spAutoFit/>
          </a:bodyPr>
          <a:lstStyle/>
          <a:p>
            <a:r>
              <a:rPr lang="en-US" sz="2400" dirty="0" smtClean="0"/>
              <a:t>Offers  you discounts in merchandize and restaurants, in addition you receive 15% discount  in places of recreation like, Sea World, Walt Disney Resort, Bush Gardens, Linens `n Things, and much more…like The Nation Safe Drivers Roadside Assistance Plan.</a:t>
            </a:r>
            <a:endParaRPr lang="en-U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fade">
                                      <p:cBhvr>
                                        <p:cTn id="7" dur="1000"/>
                                        <p:tgtEl>
                                          <p:spTgt spid="9216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8">
                                            <p:txEl>
                                              <p:pRg st="0" end="0"/>
                                            </p:txEl>
                                          </p:spTgt>
                                        </p:tgtEl>
                                        <p:attrNameLst>
                                          <p:attrName>style.visibility</p:attrName>
                                        </p:attrNameLst>
                                      </p:cBhvr>
                                      <p:to>
                                        <p:strVal val="visible"/>
                                      </p:to>
                                    </p:set>
                                    <p:animEffect transition="in" filter="fade">
                                      <p:cBhvr>
                                        <p:cTn id="11" dur="1000"/>
                                        <p:tgtEl>
                                          <p:spTgt spid="28">
                                            <p:txEl>
                                              <p:pRg st="0" end="0"/>
                                            </p:txEl>
                                          </p:spTgt>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P spid="28"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dirty="0"/>
              <a:t> </a:t>
            </a:r>
            <a:r>
              <a:rPr lang="en-US" dirty="0" smtClean="0"/>
              <a:t>Global Rx</a:t>
            </a:r>
            <a:endParaRPr lang="en-US" dirty="0"/>
          </a:p>
        </p:txBody>
      </p:sp>
      <p:pic>
        <p:nvPicPr>
          <p:cNvPr id="27" name="Picture 26" descr="familia_vacations.jpg"/>
          <p:cNvPicPr>
            <a:picLocks noChangeAspect="1"/>
          </p:cNvPicPr>
          <p:nvPr/>
        </p:nvPicPr>
        <p:blipFill>
          <a:blip r:embed="rId3"/>
          <a:stretch>
            <a:fillRect/>
          </a:stretch>
        </p:blipFill>
        <p:spPr>
          <a:xfrm>
            <a:off x="990600" y="3352800"/>
            <a:ext cx="3429000" cy="2081213"/>
          </a:xfrm>
          <a:prstGeom prst="rect">
            <a:avLst/>
          </a:prstGeom>
          <a:ln w="53975">
            <a:solidFill>
              <a:schemeClr val="tx2"/>
            </a:solidFill>
          </a:ln>
          <a:effectLst>
            <a:outerShdw blurRad="76200" dist="12700" dir="8100000" sy="-23000" kx="800400" algn="br" rotWithShape="0">
              <a:prstClr val="black">
                <a:alpha val="20000"/>
              </a:prstClr>
            </a:outerShdw>
          </a:effectLst>
        </p:spPr>
      </p:pic>
      <p:sp>
        <p:nvSpPr>
          <p:cNvPr id="28" name="Rectangle 27"/>
          <p:cNvSpPr/>
          <p:nvPr/>
        </p:nvSpPr>
        <p:spPr>
          <a:xfrm>
            <a:off x="990600" y="1066800"/>
            <a:ext cx="7543800" cy="2123658"/>
          </a:xfrm>
          <a:prstGeom prst="rect">
            <a:avLst/>
          </a:prstGeom>
        </p:spPr>
        <p:txBody>
          <a:bodyPr wrap="square">
            <a:spAutoFit/>
          </a:bodyPr>
          <a:lstStyle/>
          <a:p>
            <a:r>
              <a:rPr lang="en-US" dirty="0" smtClean="0"/>
              <a:t>Offers mail order pharmaceutical service that provides prescription care.</a:t>
            </a:r>
          </a:p>
          <a:p>
            <a:r>
              <a:rPr lang="en-US" dirty="0" smtClean="0"/>
              <a:t>Order without leaving your home and have them delivered directly to your mailbox.</a:t>
            </a:r>
          </a:p>
          <a:p>
            <a:r>
              <a:rPr lang="en-US" dirty="0" smtClean="0"/>
              <a:t>Non narcotic prescriptions</a:t>
            </a:r>
          </a:p>
          <a:p>
            <a:r>
              <a:rPr lang="en-US" dirty="0" smtClean="0"/>
              <a:t>Prescription orders processed within three business days from receipt.</a:t>
            </a:r>
          </a:p>
          <a:p>
            <a:r>
              <a:rPr lang="en-US" dirty="0" smtClean="0"/>
              <a:t>Prescriptions are mail first class USPS</a:t>
            </a:r>
          </a:p>
          <a:p>
            <a:r>
              <a:rPr lang="en-US" dirty="0" smtClean="0"/>
              <a:t>Prescriptions with refills refilled by phone, fax, internet </a:t>
            </a:r>
            <a:r>
              <a:rPr lang="en-US" sz="2400" dirty="0" smtClean="0"/>
              <a:t>or by mail</a:t>
            </a:r>
            <a:endParaRPr lang="en-US" sz="2400" dirty="0"/>
          </a:p>
        </p:txBody>
      </p:sp>
      <p:pic>
        <p:nvPicPr>
          <p:cNvPr id="5" name="Picture 17" descr="043"/>
          <p:cNvPicPr>
            <a:picLocks noChangeAspect="1" noChangeArrowheads="1"/>
          </p:cNvPicPr>
          <p:nvPr/>
        </p:nvPicPr>
        <p:blipFill>
          <a:blip r:embed="rId4" cstate="print"/>
          <a:srcRect/>
          <a:stretch>
            <a:fillRect/>
          </a:stretch>
        </p:blipFill>
        <p:spPr bwMode="auto">
          <a:xfrm>
            <a:off x="1447800" y="5791200"/>
            <a:ext cx="685800" cy="824172"/>
          </a:xfrm>
          <a:prstGeom prst="rect">
            <a:avLst/>
          </a:prstGeom>
          <a:noFill/>
        </p:spPr>
      </p:pic>
      <p:pic>
        <p:nvPicPr>
          <p:cNvPr id="6" name="Picture 20" descr="040"/>
          <p:cNvPicPr>
            <a:picLocks noChangeAspect="1" noChangeArrowheads="1"/>
          </p:cNvPicPr>
          <p:nvPr/>
        </p:nvPicPr>
        <p:blipFill>
          <a:blip r:embed="rId5" cstate="print"/>
          <a:srcRect/>
          <a:stretch>
            <a:fillRect/>
          </a:stretch>
        </p:blipFill>
        <p:spPr bwMode="auto">
          <a:xfrm>
            <a:off x="2514600" y="5638800"/>
            <a:ext cx="551143" cy="990600"/>
          </a:xfrm>
          <a:prstGeom prst="rect">
            <a:avLst/>
          </a:prstGeom>
          <a:noFill/>
        </p:spPr>
      </p:pic>
      <p:pic>
        <p:nvPicPr>
          <p:cNvPr id="7" name="Picture 24" descr="051"/>
          <p:cNvPicPr>
            <a:picLocks noChangeAspect="1" noChangeArrowheads="1"/>
          </p:cNvPicPr>
          <p:nvPr/>
        </p:nvPicPr>
        <p:blipFill>
          <a:blip r:embed="rId6"/>
          <a:srcRect/>
          <a:stretch>
            <a:fillRect/>
          </a:stretch>
        </p:blipFill>
        <p:spPr bwMode="auto">
          <a:xfrm>
            <a:off x="5715000" y="0"/>
            <a:ext cx="1638300" cy="109696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fade">
                                      <p:cBhvr>
                                        <p:cTn id="7" dur="1000"/>
                                        <p:tgtEl>
                                          <p:spTgt spid="9216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8">
                                            <p:txEl>
                                              <p:pRg st="0" end="0"/>
                                            </p:txEl>
                                          </p:spTgt>
                                        </p:tgtEl>
                                        <p:attrNameLst>
                                          <p:attrName>style.visibility</p:attrName>
                                        </p:attrNameLst>
                                      </p:cBhvr>
                                      <p:to>
                                        <p:strVal val="visible"/>
                                      </p:to>
                                    </p:set>
                                    <p:animEffect transition="in" filter="fade">
                                      <p:cBhvr>
                                        <p:cTn id="15" dur="1000"/>
                                        <p:tgtEl>
                                          <p:spTgt spid="28">
                                            <p:txEl>
                                              <p:pRg st="0" end="0"/>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28">
                                            <p:txEl>
                                              <p:pRg st="1" end="1"/>
                                            </p:txEl>
                                          </p:spTgt>
                                        </p:tgtEl>
                                        <p:attrNameLst>
                                          <p:attrName>style.visibility</p:attrName>
                                        </p:attrNameLst>
                                      </p:cBhvr>
                                      <p:to>
                                        <p:strVal val="visible"/>
                                      </p:to>
                                    </p:set>
                                    <p:animEffect transition="in" filter="fade">
                                      <p:cBhvr>
                                        <p:cTn id="19" dur="1000"/>
                                        <p:tgtEl>
                                          <p:spTgt spid="28">
                                            <p:txEl>
                                              <p:pRg st="1" end="1"/>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28">
                                            <p:txEl>
                                              <p:pRg st="2" end="2"/>
                                            </p:txEl>
                                          </p:spTgt>
                                        </p:tgtEl>
                                        <p:attrNameLst>
                                          <p:attrName>style.visibility</p:attrName>
                                        </p:attrNameLst>
                                      </p:cBhvr>
                                      <p:to>
                                        <p:strVal val="visible"/>
                                      </p:to>
                                    </p:set>
                                    <p:animEffect transition="in" filter="fade">
                                      <p:cBhvr>
                                        <p:cTn id="23" dur="1000"/>
                                        <p:tgtEl>
                                          <p:spTgt spid="28">
                                            <p:txEl>
                                              <p:pRg st="2" end="2"/>
                                            </p:tx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28">
                                            <p:txEl>
                                              <p:pRg st="3" end="3"/>
                                            </p:txEl>
                                          </p:spTgt>
                                        </p:tgtEl>
                                        <p:attrNameLst>
                                          <p:attrName>style.visibility</p:attrName>
                                        </p:attrNameLst>
                                      </p:cBhvr>
                                      <p:to>
                                        <p:strVal val="visible"/>
                                      </p:to>
                                    </p:set>
                                    <p:animEffect transition="in" filter="fade">
                                      <p:cBhvr>
                                        <p:cTn id="27" dur="1000"/>
                                        <p:tgtEl>
                                          <p:spTgt spid="28">
                                            <p:txEl>
                                              <p:pRg st="3" end="3"/>
                                            </p:txEl>
                                          </p:spTgt>
                                        </p:tgtEl>
                                      </p:cBhvr>
                                    </p:animEffec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28">
                                            <p:txEl>
                                              <p:pRg st="4" end="4"/>
                                            </p:txEl>
                                          </p:spTgt>
                                        </p:tgtEl>
                                        <p:attrNameLst>
                                          <p:attrName>style.visibility</p:attrName>
                                        </p:attrNameLst>
                                      </p:cBhvr>
                                      <p:to>
                                        <p:strVal val="visible"/>
                                      </p:to>
                                    </p:set>
                                    <p:animEffect transition="in" filter="fade">
                                      <p:cBhvr>
                                        <p:cTn id="31" dur="1000"/>
                                        <p:tgtEl>
                                          <p:spTgt spid="28">
                                            <p:txEl>
                                              <p:pRg st="4" end="4"/>
                                            </p:txEl>
                                          </p:spTgt>
                                        </p:tgtEl>
                                      </p:cBhvr>
                                    </p:animEffect>
                                  </p:childTnLst>
                                </p:cTn>
                              </p:par>
                            </p:childTnLst>
                          </p:cTn>
                        </p:par>
                        <p:par>
                          <p:cTn id="32" fill="hold">
                            <p:stCondLst>
                              <p:cond delay="7000"/>
                            </p:stCondLst>
                            <p:childTnLst>
                              <p:par>
                                <p:cTn id="33" presetID="10" presetClass="entr" presetSubtype="0" fill="hold" grpId="0" nodeType="afterEffect">
                                  <p:stCondLst>
                                    <p:cond delay="0"/>
                                  </p:stCondLst>
                                  <p:childTnLst>
                                    <p:set>
                                      <p:cBhvr>
                                        <p:cTn id="34" dur="1" fill="hold">
                                          <p:stCondLst>
                                            <p:cond delay="0"/>
                                          </p:stCondLst>
                                        </p:cTn>
                                        <p:tgtEl>
                                          <p:spTgt spid="28">
                                            <p:txEl>
                                              <p:pRg st="5" end="5"/>
                                            </p:txEl>
                                          </p:spTgt>
                                        </p:tgtEl>
                                        <p:attrNameLst>
                                          <p:attrName>style.visibility</p:attrName>
                                        </p:attrNameLst>
                                      </p:cBhvr>
                                      <p:to>
                                        <p:strVal val="visible"/>
                                      </p:to>
                                    </p:set>
                                    <p:animEffect transition="in" filter="fade">
                                      <p:cBhvr>
                                        <p:cTn id="35" dur="1000"/>
                                        <p:tgtEl>
                                          <p:spTgt spid="28">
                                            <p:txEl>
                                              <p:pRg st="5" end="5"/>
                                            </p:txEl>
                                          </p:spTgt>
                                        </p:tgtEl>
                                      </p:cBhvr>
                                    </p:animEffect>
                                  </p:childTnLst>
                                </p:cTn>
                              </p:par>
                            </p:childTnLst>
                          </p:cTn>
                        </p:par>
                        <p:par>
                          <p:cTn id="36" fill="hold">
                            <p:stCondLst>
                              <p:cond delay="8000"/>
                            </p:stCondLst>
                            <p:childTnLst>
                              <p:par>
                                <p:cTn id="37" presetID="10"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childTnLst>
                                </p:cTn>
                              </p:par>
                            </p:childTnLst>
                          </p:cTn>
                        </p:par>
                        <p:par>
                          <p:cTn id="40" fill="hold">
                            <p:stCondLst>
                              <p:cond delay="9000"/>
                            </p:stCondLst>
                            <p:childTnLst>
                              <p:par>
                                <p:cTn id="41" presetID="10"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childTnLst>
                                </p:cTn>
                              </p:par>
                            </p:childTnLst>
                          </p:cTn>
                        </p:par>
                        <p:par>
                          <p:cTn id="44" fill="hold">
                            <p:stCondLst>
                              <p:cond delay="10000"/>
                            </p:stCondLst>
                            <p:childTnLst>
                              <p:par>
                                <p:cTn id="45" presetID="10" presetClass="entr" presetSubtype="0"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P spid="28"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US" dirty="0" smtClean="0"/>
              <a:t> Global Doc </a:t>
            </a:r>
            <a:endParaRPr lang="en-US" sz="2000" dirty="0"/>
          </a:p>
        </p:txBody>
      </p:sp>
      <p:sp>
        <p:nvSpPr>
          <p:cNvPr id="69642" name="AutoShape 10"/>
          <p:cNvSpPr>
            <a:spLocks noChangeArrowheads="1"/>
          </p:cNvSpPr>
          <p:nvPr/>
        </p:nvSpPr>
        <p:spPr bwMode="auto">
          <a:xfrm>
            <a:off x="1905000" y="762000"/>
            <a:ext cx="5410200" cy="1524000"/>
          </a:xfrm>
          <a:prstGeom prst="roundRect">
            <a:avLst>
              <a:gd name="adj" fmla="val 16667"/>
            </a:avLst>
          </a:prstGeom>
          <a:noFill/>
          <a:ln w="38100">
            <a:solidFill>
              <a:schemeClr val="tx2"/>
            </a:solidFill>
            <a:round/>
            <a:headEnd/>
            <a:tailEnd/>
          </a:ln>
          <a:effectLst/>
        </p:spPr>
        <p:txBody>
          <a:bodyPr wrap="none" anchor="ctr"/>
          <a:lstStyle/>
          <a:p>
            <a:pPr algn="ctr" eaLnBrk="0" hangingPunct="0"/>
            <a:endParaRPr lang="en-US">
              <a:solidFill>
                <a:schemeClr val="tx2"/>
              </a:solidFill>
              <a:latin typeface="Verdana" pitchFamily="34" charset="0"/>
            </a:endParaRPr>
          </a:p>
        </p:txBody>
      </p:sp>
      <p:sp>
        <p:nvSpPr>
          <p:cNvPr id="69643" name="Text Box 11"/>
          <p:cNvSpPr txBox="1">
            <a:spLocks noChangeArrowheads="1"/>
          </p:cNvSpPr>
          <p:nvPr/>
        </p:nvSpPr>
        <p:spPr bwMode="auto">
          <a:xfrm>
            <a:off x="1905000" y="838200"/>
            <a:ext cx="5486400" cy="1538883"/>
          </a:xfrm>
          <a:prstGeom prst="rect">
            <a:avLst/>
          </a:prstGeom>
          <a:noFill/>
          <a:ln w="9525">
            <a:noFill/>
            <a:miter lim="800000"/>
            <a:headEnd/>
            <a:tailEnd/>
          </a:ln>
          <a:effectLst/>
        </p:spPr>
        <p:txBody>
          <a:bodyPr wrap="square">
            <a:spAutoFit/>
          </a:bodyPr>
          <a:lstStyle/>
          <a:p>
            <a:pPr algn="ctr" eaLnBrk="0" hangingPunct="0"/>
            <a:r>
              <a:rPr lang="en-US" sz="1600" b="1" dirty="0" smtClean="0"/>
              <a:t>Is a Nationwide network of medical physicians who review the medical information from the Nurses Line. They provide medical advice in 10 minute sessions and issue non narcotic prescription. Give you online accessibility to your medical records</a:t>
            </a:r>
            <a:r>
              <a:rPr lang="en-US" sz="1600" dirty="0" smtClean="0"/>
              <a:t> .</a:t>
            </a:r>
          </a:p>
          <a:p>
            <a:pPr algn="ctr" eaLnBrk="0" hangingPunct="0"/>
            <a:endParaRPr lang="en-US" sz="1400" dirty="0" smtClean="0">
              <a:latin typeface="+mn-lt"/>
            </a:endParaRPr>
          </a:p>
        </p:txBody>
      </p:sp>
      <p:grpSp>
        <p:nvGrpSpPr>
          <p:cNvPr id="22" name="Group 21"/>
          <p:cNvGrpSpPr/>
          <p:nvPr/>
        </p:nvGrpSpPr>
        <p:grpSpPr>
          <a:xfrm>
            <a:off x="2057400" y="2362200"/>
            <a:ext cx="4797425" cy="3505200"/>
            <a:chOff x="2057400" y="2362200"/>
            <a:chExt cx="4797425" cy="3505200"/>
          </a:xfrm>
        </p:grpSpPr>
        <p:sp>
          <p:nvSpPr>
            <p:cNvPr id="69641" name="AutoShape 9"/>
            <p:cNvSpPr>
              <a:spLocks noChangeArrowheads="1"/>
            </p:cNvSpPr>
            <p:nvPr/>
          </p:nvSpPr>
          <p:spPr bwMode="gray">
            <a:xfrm>
              <a:off x="2057400" y="2819400"/>
              <a:ext cx="533400" cy="2057400"/>
            </a:xfrm>
            <a:prstGeom prst="leftArrow">
              <a:avLst>
                <a:gd name="adj1" fmla="val 65583"/>
                <a:gd name="adj2" fmla="val 65181"/>
              </a:avLst>
            </a:prstGeom>
            <a:gradFill rotWithShape="1">
              <a:gsLst>
                <a:gs pos="0">
                  <a:schemeClr val="accent2"/>
                </a:gs>
                <a:gs pos="100000">
                  <a:schemeClr val="accent2">
                    <a:gamma/>
                    <a:tint val="54510"/>
                    <a:invGamma/>
                    <a:alpha val="12000"/>
                  </a:schemeClr>
                </a:gs>
              </a:gsLst>
              <a:lin ang="0" scaled="1"/>
            </a:gradFill>
            <a:ln w="9525">
              <a:noFill/>
              <a:miter lim="800000"/>
              <a:headEnd/>
              <a:tailEnd/>
            </a:ln>
            <a:effectLst/>
          </p:spPr>
          <p:txBody>
            <a:bodyPr wrap="none" anchor="ctr"/>
            <a:lstStyle/>
            <a:p>
              <a:endParaRPr lang="en-US"/>
            </a:p>
          </p:txBody>
        </p:sp>
        <p:sp>
          <p:nvSpPr>
            <p:cNvPr id="69644" name="AutoShape 12"/>
            <p:cNvSpPr>
              <a:spLocks noChangeArrowheads="1"/>
            </p:cNvSpPr>
            <p:nvPr/>
          </p:nvSpPr>
          <p:spPr bwMode="auto">
            <a:xfrm>
              <a:off x="2667000" y="3124200"/>
              <a:ext cx="3581400" cy="1524000"/>
            </a:xfrm>
            <a:prstGeom prst="roundRect">
              <a:avLst>
                <a:gd name="adj" fmla="val 16667"/>
              </a:avLst>
            </a:prstGeom>
            <a:noFill/>
            <a:ln w="38100">
              <a:solidFill>
                <a:schemeClr val="tx2"/>
              </a:solidFill>
              <a:round/>
              <a:headEnd/>
              <a:tailEnd/>
            </a:ln>
            <a:effectLst/>
          </p:spPr>
          <p:txBody>
            <a:bodyPr wrap="none" anchor="ctr"/>
            <a:lstStyle/>
            <a:p>
              <a:pPr algn="ctr" eaLnBrk="0" hangingPunct="0"/>
              <a:endParaRPr lang="en-US">
                <a:solidFill>
                  <a:schemeClr val="tx2"/>
                </a:solidFill>
                <a:latin typeface="Verdana" pitchFamily="34" charset="0"/>
              </a:endParaRPr>
            </a:p>
          </p:txBody>
        </p:sp>
        <p:sp>
          <p:nvSpPr>
            <p:cNvPr id="69645" name="Text Box 13"/>
            <p:cNvSpPr txBox="1">
              <a:spLocks noChangeArrowheads="1"/>
            </p:cNvSpPr>
            <p:nvPr/>
          </p:nvSpPr>
          <p:spPr bwMode="auto">
            <a:xfrm>
              <a:off x="2667000" y="3219270"/>
              <a:ext cx="4038600" cy="1477328"/>
            </a:xfrm>
            <a:prstGeom prst="rect">
              <a:avLst/>
            </a:prstGeom>
            <a:noFill/>
            <a:ln w="9525">
              <a:noFill/>
              <a:miter lim="800000"/>
              <a:headEnd/>
              <a:tailEnd/>
            </a:ln>
            <a:effectLst/>
          </p:spPr>
          <p:txBody>
            <a:bodyPr wrap="square">
              <a:spAutoFit/>
            </a:bodyPr>
            <a:lstStyle/>
            <a:p>
              <a:r>
                <a:rPr lang="en-US" dirty="0" smtClean="0"/>
                <a:t>-10 minute physician consultation </a:t>
              </a:r>
            </a:p>
            <a:p>
              <a:r>
                <a:rPr lang="en-US" dirty="0" smtClean="0"/>
                <a:t>- Over the Phone Prescriptions</a:t>
              </a:r>
            </a:p>
            <a:p>
              <a:r>
                <a:rPr lang="en-US" dirty="0" smtClean="0"/>
                <a:t>-Treatment information</a:t>
              </a:r>
            </a:p>
            <a:p>
              <a:r>
                <a:rPr lang="en-US" dirty="0" smtClean="0"/>
                <a:t>- On call registered nurse support</a:t>
              </a:r>
            </a:p>
            <a:p>
              <a:r>
                <a:rPr lang="en-US" dirty="0" smtClean="0"/>
                <a:t>- Global MED-NET</a:t>
              </a:r>
              <a:endParaRPr lang="en-US" dirty="0"/>
            </a:p>
          </p:txBody>
        </p:sp>
        <p:sp>
          <p:nvSpPr>
            <p:cNvPr id="69646" name="AutoShape 14"/>
            <p:cNvSpPr>
              <a:spLocks noChangeArrowheads="1"/>
            </p:cNvSpPr>
            <p:nvPr/>
          </p:nvSpPr>
          <p:spPr bwMode="gray">
            <a:xfrm>
              <a:off x="6324600" y="2895600"/>
              <a:ext cx="530225" cy="2057400"/>
            </a:xfrm>
            <a:prstGeom prst="rightArrow">
              <a:avLst>
                <a:gd name="adj1" fmla="val 67750"/>
                <a:gd name="adj2" fmla="val 66167"/>
              </a:avLst>
            </a:prstGeom>
            <a:gradFill rotWithShape="1">
              <a:gsLst>
                <a:gs pos="0">
                  <a:schemeClr val="accent2">
                    <a:gamma/>
                    <a:tint val="54510"/>
                    <a:invGamma/>
                    <a:alpha val="12000"/>
                  </a:schemeClr>
                </a:gs>
                <a:gs pos="100000">
                  <a:schemeClr val="accent2"/>
                </a:gs>
              </a:gsLst>
              <a:lin ang="0" scaled="1"/>
            </a:gradFill>
            <a:ln w="9525">
              <a:noFill/>
              <a:miter lim="800000"/>
              <a:headEnd/>
              <a:tailEnd/>
            </a:ln>
            <a:effectLst/>
          </p:spPr>
          <p:txBody>
            <a:bodyPr wrap="none" anchor="ctr"/>
            <a:lstStyle/>
            <a:p>
              <a:endParaRPr lang="en-US"/>
            </a:p>
          </p:txBody>
        </p:sp>
        <p:sp>
          <p:nvSpPr>
            <p:cNvPr id="69647" name="AutoShape 15"/>
            <p:cNvSpPr>
              <a:spLocks noChangeArrowheads="1"/>
            </p:cNvSpPr>
            <p:nvPr/>
          </p:nvSpPr>
          <p:spPr bwMode="gray">
            <a:xfrm>
              <a:off x="2971800" y="2362200"/>
              <a:ext cx="3048000" cy="609600"/>
            </a:xfrm>
            <a:prstGeom prst="can">
              <a:avLst>
                <a:gd name="adj" fmla="val 27866"/>
              </a:avLst>
            </a:prstGeom>
            <a:gradFill rotWithShape="1">
              <a:gsLst>
                <a:gs pos="0">
                  <a:schemeClr val="folHlink">
                    <a:gamma/>
                    <a:shade val="46275"/>
                    <a:invGamma/>
                  </a:schemeClr>
                </a:gs>
                <a:gs pos="50000">
                  <a:schemeClr val="folHlink"/>
                </a:gs>
                <a:gs pos="100000">
                  <a:schemeClr val="folHlink">
                    <a:gamma/>
                    <a:shade val="46275"/>
                    <a:invGamma/>
                  </a:schemeClr>
                </a:gs>
              </a:gsLst>
              <a:lin ang="0" scaled="1"/>
            </a:gradFill>
            <a:ln w="9525">
              <a:noFill/>
              <a:round/>
              <a:headEnd/>
              <a:tailEnd/>
            </a:ln>
            <a:effectLst/>
          </p:spPr>
          <p:txBody>
            <a:bodyPr wrap="none" anchor="ctr"/>
            <a:lstStyle/>
            <a:p>
              <a:endParaRPr lang="en-US"/>
            </a:p>
          </p:txBody>
        </p:sp>
        <p:sp>
          <p:nvSpPr>
            <p:cNvPr id="69650" name="AutoShape 18"/>
            <p:cNvSpPr>
              <a:spLocks noChangeArrowheads="1"/>
            </p:cNvSpPr>
            <p:nvPr/>
          </p:nvSpPr>
          <p:spPr bwMode="gray">
            <a:xfrm>
              <a:off x="2895600" y="5257800"/>
              <a:ext cx="3048000" cy="609600"/>
            </a:xfrm>
            <a:prstGeom prst="can">
              <a:avLst>
                <a:gd name="adj" fmla="val 32032"/>
              </a:avLst>
            </a:prstGeom>
            <a:gradFill rotWithShape="1">
              <a:gsLst>
                <a:gs pos="0">
                  <a:schemeClr val="hlink">
                    <a:gamma/>
                    <a:shade val="46275"/>
                    <a:invGamma/>
                  </a:schemeClr>
                </a:gs>
                <a:gs pos="50000">
                  <a:schemeClr val="hlink"/>
                </a:gs>
                <a:gs pos="100000">
                  <a:schemeClr val="hlink">
                    <a:gamma/>
                    <a:shade val="46275"/>
                    <a:invGamma/>
                  </a:schemeClr>
                </a:gs>
              </a:gsLst>
              <a:lin ang="0" scaled="1"/>
            </a:gradFill>
            <a:ln w="9525">
              <a:noFill/>
              <a:round/>
              <a:headEnd/>
              <a:tailEnd/>
            </a:ln>
            <a:effectLst/>
          </p:spPr>
          <p:txBody>
            <a:bodyPr wrap="none" anchor="ctr"/>
            <a:lstStyle/>
            <a:p>
              <a:endParaRPr lang="en-US"/>
            </a:p>
          </p:txBody>
        </p:sp>
        <p:sp>
          <p:nvSpPr>
            <p:cNvPr id="69652" name="AutoShape 20"/>
            <p:cNvSpPr>
              <a:spLocks noChangeArrowheads="1"/>
            </p:cNvSpPr>
            <p:nvPr/>
          </p:nvSpPr>
          <p:spPr bwMode="gray">
            <a:xfrm>
              <a:off x="3505200" y="4732337"/>
              <a:ext cx="1755775" cy="525463"/>
            </a:xfrm>
            <a:prstGeom prst="downArrow">
              <a:avLst>
                <a:gd name="adj1" fmla="val 67093"/>
                <a:gd name="adj2" fmla="val 64051"/>
              </a:avLst>
            </a:prstGeom>
            <a:gradFill rotWithShape="1">
              <a:gsLst>
                <a:gs pos="0">
                  <a:schemeClr val="accent2">
                    <a:gamma/>
                    <a:tint val="54510"/>
                    <a:invGamma/>
                    <a:alpha val="12000"/>
                  </a:schemeClr>
                </a:gs>
                <a:gs pos="100000">
                  <a:schemeClr val="accent2"/>
                </a:gs>
              </a:gsLst>
              <a:lin ang="5400000" scaled="1"/>
            </a:gradFill>
            <a:ln w="9525">
              <a:noFill/>
              <a:miter lim="800000"/>
              <a:headEnd/>
              <a:tailEnd/>
            </a:ln>
            <a:effectLst/>
          </p:spPr>
          <p:txBody>
            <a:bodyPr wrap="none" anchor="ctr"/>
            <a:lstStyle/>
            <a:p>
              <a:endParaRPr lang="en-US"/>
            </a:p>
          </p:txBody>
        </p:sp>
      </p:grpSp>
      <p:pic>
        <p:nvPicPr>
          <p:cNvPr id="3074" name="Picture 2" descr="C:\Documents and Settings\Administrator\Desktop\global united graphics\fotos ntsc\Digital.Vision.DV271-Medics\418094.JPG"/>
          <p:cNvPicPr>
            <a:picLocks noChangeAspect="1" noChangeArrowheads="1"/>
          </p:cNvPicPr>
          <p:nvPr/>
        </p:nvPicPr>
        <p:blipFill>
          <a:blip r:embed="rId3"/>
          <a:srcRect/>
          <a:stretch>
            <a:fillRect/>
          </a:stretch>
        </p:blipFill>
        <p:spPr bwMode="auto">
          <a:xfrm>
            <a:off x="228600" y="4953000"/>
            <a:ext cx="2535099" cy="1752600"/>
          </a:xfrm>
          <a:prstGeom prst="rect">
            <a:avLst/>
          </a:prstGeom>
          <a:noFill/>
          <a:ln w="41275">
            <a:solidFill>
              <a:schemeClr val="tx2"/>
            </a:solid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fade">
                                      <p:cBhvr>
                                        <p:cTn id="7" dur="1000"/>
                                        <p:tgtEl>
                                          <p:spTgt spid="69634"/>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9642"/>
                                        </p:tgtEl>
                                        <p:attrNameLst>
                                          <p:attrName>style.visibility</p:attrName>
                                        </p:attrNameLst>
                                      </p:cBhvr>
                                      <p:to>
                                        <p:strVal val="visible"/>
                                      </p:to>
                                    </p:set>
                                    <p:animEffect transition="in" filter="fade">
                                      <p:cBhvr>
                                        <p:cTn id="11" dur="1000"/>
                                        <p:tgtEl>
                                          <p:spTgt spid="69642"/>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69643"/>
                                        </p:tgtEl>
                                        <p:attrNameLst>
                                          <p:attrName>style.visibility</p:attrName>
                                        </p:attrNameLst>
                                      </p:cBhvr>
                                      <p:to>
                                        <p:strVal val="visible"/>
                                      </p:to>
                                    </p:set>
                                    <p:animEffect transition="in" filter="fade">
                                      <p:cBhvr>
                                        <p:cTn id="15" dur="1000"/>
                                        <p:tgtEl>
                                          <p:spTgt spid="69643"/>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fade">
                                      <p:cBhvr>
                                        <p:cTn id="23"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P spid="69642" grpId="0" animBg="1"/>
      <p:bldP spid="6964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1295400" y="228600"/>
            <a:ext cx="7467600" cy="563562"/>
          </a:xfrm>
        </p:spPr>
        <p:txBody>
          <a:bodyPr/>
          <a:lstStyle/>
          <a:p>
            <a:r>
              <a:rPr lang="en-US" sz="4000" b="1" dirty="0" smtClean="0"/>
              <a:t>WHO DO WE SERVE?</a:t>
            </a:r>
            <a:endParaRPr lang="en-US" sz="2400" dirty="0"/>
          </a:p>
        </p:txBody>
      </p:sp>
      <p:grpSp>
        <p:nvGrpSpPr>
          <p:cNvPr id="38" name="Group 37"/>
          <p:cNvGrpSpPr/>
          <p:nvPr/>
        </p:nvGrpSpPr>
        <p:grpSpPr>
          <a:xfrm>
            <a:off x="381000" y="914400"/>
            <a:ext cx="4648200" cy="3810000"/>
            <a:chOff x="1092200" y="1863725"/>
            <a:chExt cx="2163763" cy="3165475"/>
          </a:xfrm>
        </p:grpSpPr>
        <p:sp>
          <p:nvSpPr>
            <p:cNvPr id="89135" name="AutoShape 47"/>
            <p:cNvSpPr>
              <a:spLocks noChangeArrowheads="1"/>
            </p:cNvSpPr>
            <p:nvPr/>
          </p:nvSpPr>
          <p:spPr bwMode="gray">
            <a:xfrm>
              <a:off x="1092200" y="2171700"/>
              <a:ext cx="2163763" cy="28575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50000"/>
                </a:srgbClr>
              </a:prstShdw>
            </a:effectLst>
          </p:spPr>
          <p:txBody>
            <a:bodyPr wrap="none" anchor="ctr"/>
            <a:lstStyle/>
            <a:p>
              <a:endParaRPr lang="en-US"/>
            </a:p>
          </p:txBody>
        </p:sp>
        <p:sp>
          <p:nvSpPr>
            <p:cNvPr id="89136" name="AutoShape 48"/>
            <p:cNvSpPr>
              <a:spLocks noChangeArrowheads="1"/>
            </p:cNvSpPr>
            <p:nvPr/>
          </p:nvSpPr>
          <p:spPr bwMode="gray">
            <a:xfrm>
              <a:off x="1125538" y="2179638"/>
              <a:ext cx="2098675" cy="2803525"/>
            </a:xfrm>
            <a:prstGeom prst="roundRect">
              <a:avLst>
                <a:gd name="adj" fmla="val 16667"/>
              </a:avLst>
            </a:prstGeom>
            <a:solidFill>
              <a:srgbClr val="3CA1E6"/>
            </a:solidFill>
            <a:ln w="9525">
              <a:noFill/>
              <a:round/>
              <a:headEnd/>
              <a:tailEnd/>
            </a:ln>
            <a:effectLst/>
          </p:spPr>
          <p:txBody>
            <a:bodyPr wrap="none" anchor="ctr"/>
            <a:lstStyle/>
            <a:p>
              <a:endParaRPr lang="en-US"/>
            </a:p>
          </p:txBody>
        </p:sp>
        <p:sp>
          <p:nvSpPr>
            <p:cNvPr id="89137" name="AutoShape 49"/>
            <p:cNvSpPr>
              <a:spLocks noChangeArrowheads="1"/>
            </p:cNvSpPr>
            <p:nvPr/>
          </p:nvSpPr>
          <p:spPr bwMode="gray">
            <a:xfrm>
              <a:off x="1143000" y="4243388"/>
              <a:ext cx="2070100"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endParaRPr lang="en-US"/>
            </a:p>
          </p:txBody>
        </p:sp>
        <p:sp>
          <p:nvSpPr>
            <p:cNvPr id="89138" name="AutoShape 50"/>
            <p:cNvSpPr>
              <a:spLocks noChangeArrowheads="1"/>
            </p:cNvSpPr>
            <p:nvPr/>
          </p:nvSpPr>
          <p:spPr bwMode="gray">
            <a:xfrm>
              <a:off x="1143000" y="2201863"/>
              <a:ext cx="2070100"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endParaRPr lang="en-US"/>
            </a:p>
          </p:txBody>
        </p:sp>
        <p:grpSp>
          <p:nvGrpSpPr>
            <p:cNvPr id="2" name="Group 51"/>
            <p:cNvGrpSpPr>
              <a:grpSpLocks/>
            </p:cNvGrpSpPr>
            <p:nvPr/>
          </p:nvGrpSpPr>
          <p:grpSpPr bwMode="auto">
            <a:xfrm>
              <a:off x="1836738" y="1863725"/>
              <a:ext cx="642937" cy="642938"/>
              <a:chOff x="1289" y="582"/>
              <a:chExt cx="668" cy="668"/>
            </a:xfrm>
          </p:grpSpPr>
          <p:sp>
            <p:nvSpPr>
              <p:cNvPr id="89140" name="Oval 52"/>
              <p:cNvSpPr>
                <a:spLocks noChangeArrowheads="1"/>
              </p:cNvSpPr>
              <p:nvPr/>
            </p:nvSpPr>
            <p:spPr bwMode="gray">
              <a:xfrm>
                <a:off x="1289" y="582"/>
                <a:ext cx="668" cy="668"/>
              </a:xfrm>
              <a:prstGeom prst="ellipse">
                <a:avLst/>
              </a:prstGeom>
              <a:solidFill>
                <a:srgbClr val="333333"/>
              </a:solidFill>
              <a:ln w="38100" algn="ctr">
                <a:noFill/>
                <a:round/>
                <a:headEnd/>
                <a:tailEnd/>
              </a:ln>
              <a:effectLst/>
            </p:spPr>
            <p:txBody>
              <a:bodyPr anchor="ctr">
                <a:spAutoFit/>
              </a:bodyPr>
              <a:lstStyle/>
              <a:p>
                <a:endParaRPr lang="en-US"/>
              </a:p>
            </p:txBody>
          </p:sp>
          <p:sp>
            <p:nvSpPr>
              <p:cNvPr id="89141" name="Oval 53"/>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89142" name="Oval 54"/>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89143" name="Oval 55"/>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89144" name="Oval 56"/>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grpSp>
      <p:sp>
        <p:nvSpPr>
          <p:cNvPr id="89146" name="Text Box 58"/>
          <p:cNvSpPr txBox="1">
            <a:spLocks noChangeArrowheads="1"/>
          </p:cNvSpPr>
          <p:nvPr/>
        </p:nvSpPr>
        <p:spPr bwMode="gray">
          <a:xfrm>
            <a:off x="533400" y="1905000"/>
            <a:ext cx="4495800" cy="2677656"/>
          </a:xfrm>
          <a:prstGeom prst="rect">
            <a:avLst/>
          </a:prstGeom>
          <a:noFill/>
          <a:ln w="9525" algn="ctr">
            <a:noFill/>
            <a:miter lim="800000"/>
            <a:headEnd/>
            <a:tailEnd/>
          </a:ln>
          <a:effectLst/>
        </p:spPr>
        <p:txBody>
          <a:bodyPr wrap="square">
            <a:spAutoFit/>
          </a:bodyPr>
          <a:lstStyle/>
          <a:p>
            <a:r>
              <a:rPr lang="en-US" sz="2800" dirty="0" smtClean="0">
                <a:solidFill>
                  <a:schemeClr val="bg2">
                    <a:lumMod val="50000"/>
                  </a:schemeClr>
                </a:solidFill>
              </a:rPr>
              <a:t>-Corporations</a:t>
            </a:r>
          </a:p>
          <a:p>
            <a:r>
              <a:rPr lang="en-US" sz="2800" dirty="0" smtClean="0">
                <a:solidFill>
                  <a:schemeClr val="bg2">
                    <a:lumMod val="50000"/>
                  </a:schemeClr>
                </a:solidFill>
              </a:rPr>
              <a:t>-Associations</a:t>
            </a:r>
          </a:p>
          <a:p>
            <a:r>
              <a:rPr lang="en-US" sz="2800" dirty="0" smtClean="0">
                <a:solidFill>
                  <a:schemeClr val="bg2">
                    <a:lumMod val="50000"/>
                  </a:schemeClr>
                </a:solidFill>
              </a:rPr>
              <a:t>-Schools</a:t>
            </a:r>
          </a:p>
          <a:p>
            <a:r>
              <a:rPr lang="en-US" sz="2800" dirty="0" smtClean="0">
                <a:solidFill>
                  <a:schemeClr val="bg2">
                    <a:lumMod val="50000"/>
                  </a:schemeClr>
                </a:solidFill>
              </a:rPr>
              <a:t>-Foster care organizations</a:t>
            </a:r>
          </a:p>
          <a:p>
            <a:r>
              <a:rPr lang="en-US" sz="2800" dirty="0" smtClean="0">
                <a:solidFill>
                  <a:schemeClr val="bg2">
                    <a:lumMod val="50000"/>
                  </a:schemeClr>
                </a:solidFill>
              </a:rPr>
              <a:t>-Individuals</a:t>
            </a:r>
          </a:p>
          <a:p>
            <a:r>
              <a:rPr lang="en-US" sz="2800" dirty="0" smtClean="0">
                <a:solidFill>
                  <a:schemeClr val="bg2">
                    <a:lumMod val="50000"/>
                  </a:schemeClr>
                </a:solidFill>
              </a:rPr>
              <a:t>-And much more</a:t>
            </a:r>
            <a:endParaRPr lang="en-US" sz="2800" dirty="0">
              <a:solidFill>
                <a:schemeClr val="bg2">
                  <a:lumMod val="50000"/>
                </a:schemeClr>
              </a:solidFill>
            </a:endParaRPr>
          </a:p>
        </p:txBody>
      </p:sp>
      <p:graphicFrame>
        <p:nvGraphicFramePr>
          <p:cNvPr id="41" name="Diagram 40"/>
          <p:cNvGraphicFramePr/>
          <p:nvPr/>
        </p:nvGraphicFramePr>
        <p:xfrm>
          <a:off x="5257800" y="1676400"/>
          <a:ext cx="3429000" cy="2286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1000"/>
                                        <p:tgtEl>
                                          <p:spTgt spid="8909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graphicEl>
                                              <a:dgm id="{D65E02D1-D286-42D6-9854-4ABE4A1EFA5F}"/>
                                            </p:graphicEl>
                                          </p:spTgt>
                                        </p:tgtEl>
                                        <p:attrNameLst>
                                          <p:attrName>style.visibility</p:attrName>
                                        </p:attrNameLst>
                                      </p:cBhvr>
                                      <p:to>
                                        <p:strVal val="visible"/>
                                      </p:to>
                                    </p:set>
                                    <p:animEffect transition="in" filter="fade">
                                      <p:cBhvr>
                                        <p:cTn id="11" dur="1000"/>
                                        <p:tgtEl>
                                          <p:spTgt spid="41">
                                            <p:graphicEl>
                                              <a:dgm id="{D65E02D1-D286-42D6-9854-4ABE4A1EFA5F}"/>
                                            </p:graphic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1">
                                            <p:graphicEl>
                                              <a:dgm id="{CA4E4D9D-7323-4E5D-871D-C42AEB8BDA26}"/>
                                            </p:graphicEl>
                                          </p:spTgt>
                                        </p:tgtEl>
                                        <p:attrNameLst>
                                          <p:attrName>style.visibility</p:attrName>
                                        </p:attrNameLst>
                                      </p:cBhvr>
                                      <p:to>
                                        <p:strVal val="visible"/>
                                      </p:to>
                                    </p:set>
                                    <p:animEffect transition="in" filter="fade">
                                      <p:cBhvr>
                                        <p:cTn id="15" dur="1000"/>
                                        <p:tgtEl>
                                          <p:spTgt spid="41">
                                            <p:graphicEl>
                                              <a:dgm id="{CA4E4D9D-7323-4E5D-871D-C42AEB8BDA26}"/>
                                            </p:graphicEl>
                                          </p:spTgt>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89146"/>
                                        </p:tgtEl>
                                        <p:attrNameLst>
                                          <p:attrName>style.visibility</p:attrName>
                                        </p:attrNameLst>
                                      </p:cBhvr>
                                      <p:to>
                                        <p:strVal val="visible"/>
                                      </p:to>
                                    </p:set>
                                    <p:animEffect transition="in" filter="fade">
                                      <p:cBhvr>
                                        <p:cTn id="23" dur="1000"/>
                                        <p:tgtEl>
                                          <p:spTgt spid="89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146" grpId="0"/>
      <p:bldGraphic spid="41" grpId="0">
        <p:bldSub>
          <a:bldDgm/>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sz="4000" b="1" dirty="0" smtClean="0"/>
              <a:t>RX mobile solution</a:t>
            </a:r>
            <a:endParaRPr lang="en-US" sz="4000" dirty="0"/>
          </a:p>
        </p:txBody>
      </p:sp>
      <p:sp>
        <p:nvSpPr>
          <p:cNvPr id="73731" name="AutoShape 3"/>
          <p:cNvSpPr>
            <a:spLocks noChangeArrowheads="1"/>
          </p:cNvSpPr>
          <p:nvPr/>
        </p:nvSpPr>
        <p:spPr bwMode="gray">
          <a:xfrm>
            <a:off x="2936875" y="2544763"/>
            <a:ext cx="504825" cy="576262"/>
          </a:xfrm>
          <a:prstGeom prst="chevron">
            <a:avLst>
              <a:gd name="adj" fmla="val 52514"/>
            </a:avLst>
          </a:prstGeom>
          <a:gradFill rotWithShape="1">
            <a:gsLst>
              <a:gs pos="0">
                <a:schemeClr val="accent1">
                  <a:gamma/>
                  <a:tint val="42353"/>
                  <a:invGamma/>
                </a:schemeClr>
              </a:gs>
              <a:gs pos="100000">
                <a:schemeClr val="accent1"/>
              </a:gs>
            </a:gsLst>
            <a:lin ang="0" scaled="1"/>
          </a:gradFill>
          <a:ln w="0" algn="ctr">
            <a:noFill/>
            <a:miter lim="800000"/>
            <a:headEnd/>
            <a:tailEnd/>
          </a:ln>
          <a:effectLst/>
        </p:spPr>
        <p:txBody>
          <a:bodyPr wrap="none" anchor="ctr"/>
          <a:lstStyle/>
          <a:p>
            <a:endParaRPr lang="en-US"/>
          </a:p>
        </p:txBody>
      </p:sp>
      <p:sp>
        <p:nvSpPr>
          <p:cNvPr id="73732" name="AutoShape 4"/>
          <p:cNvSpPr>
            <a:spLocks noChangeArrowheads="1"/>
          </p:cNvSpPr>
          <p:nvPr/>
        </p:nvSpPr>
        <p:spPr bwMode="gray">
          <a:xfrm>
            <a:off x="5672138" y="2544763"/>
            <a:ext cx="504825" cy="576262"/>
          </a:xfrm>
          <a:prstGeom prst="chevron">
            <a:avLst>
              <a:gd name="adj" fmla="val 52514"/>
            </a:avLst>
          </a:prstGeom>
          <a:gradFill rotWithShape="1">
            <a:gsLst>
              <a:gs pos="0">
                <a:schemeClr val="hlink">
                  <a:gamma/>
                  <a:tint val="42353"/>
                  <a:invGamma/>
                </a:schemeClr>
              </a:gs>
              <a:gs pos="100000">
                <a:schemeClr val="hlink"/>
              </a:gs>
            </a:gsLst>
            <a:lin ang="0" scaled="1"/>
          </a:gradFill>
          <a:ln w="0" algn="ctr">
            <a:noFill/>
            <a:miter lim="800000"/>
            <a:headEnd/>
            <a:tailEnd/>
          </a:ln>
          <a:effectLst/>
        </p:spPr>
        <p:txBody>
          <a:bodyPr wrap="none" anchor="ctr"/>
          <a:lstStyle/>
          <a:p>
            <a:endParaRPr lang="en-US"/>
          </a:p>
        </p:txBody>
      </p:sp>
      <p:sp>
        <p:nvSpPr>
          <p:cNvPr id="73733" name="Oval 5"/>
          <p:cNvSpPr>
            <a:spLocks noChangeArrowheads="1"/>
          </p:cNvSpPr>
          <p:nvPr/>
        </p:nvSpPr>
        <p:spPr bwMode="gray">
          <a:xfrm>
            <a:off x="6248400" y="1752600"/>
            <a:ext cx="2160588" cy="216058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en-US"/>
          </a:p>
        </p:txBody>
      </p:sp>
      <p:sp>
        <p:nvSpPr>
          <p:cNvPr id="73735" name="Oval 7"/>
          <p:cNvSpPr>
            <a:spLocks noChangeArrowheads="1"/>
          </p:cNvSpPr>
          <p:nvPr/>
        </p:nvSpPr>
        <p:spPr bwMode="gray">
          <a:xfrm>
            <a:off x="6389688" y="1893888"/>
            <a:ext cx="1878012" cy="187801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en-US"/>
          </a:p>
        </p:txBody>
      </p:sp>
      <p:sp>
        <p:nvSpPr>
          <p:cNvPr id="73736" name="Oval 8"/>
          <p:cNvSpPr>
            <a:spLocks noChangeArrowheads="1"/>
          </p:cNvSpPr>
          <p:nvPr/>
        </p:nvSpPr>
        <p:spPr bwMode="gray">
          <a:xfrm>
            <a:off x="6421438" y="1905000"/>
            <a:ext cx="1878012" cy="1878013"/>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endParaRPr lang="en-US"/>
          </a:p>
        </p:txBody>
      </p:sp>
      <p:sp>
        <p:nvSpPr>
          <p:cNvPr id="73737" name="Oval 9"/>
          <p:cNvSpPr>
            <a:spLocks noChangeArrowheads="1"/>
          </p:cNvSpPr>
          <p:nvPr/>
        </p:nvSpPr>
        <p:spPr bwMode="gray">
          <a:xfrm>
            <a:off x="6491288" y="1987550"/>
            <a:ext cx="1690687" cy="1690688"/>
          </a:xfrm>
          <a:prstGeom prst="ellipse">
            <a:avLst/>
          </a:prstGeom>
          <a:solidFill>
            <a:srgbClr val="333333"/>
          </a:solidFill>
          <a:ln w="38100" algn="ctr">
            <a:noFill/>
            <a:round/>
            <a:headEnd/>
            <a:tailEnd/>
          </a:ln>
          <a:effectLst/>
        </p:spPr>
        <p:txBody>
          <a:bodyPr anchor="ctr">
            <a:spAutoFit/>
          </a:bodyPr>
          <a:lstStyle/>
          <a:p>
            <a:endParaRPr lang="en-US"/>
          </a:p>
        </p:txBody>
      </p:sp>
      <p:sp>
        <p:nvSpPr>
          <p:cNvPr id="73738" name="Oval 10"/>
          <p:cNvSpPr>
            <a:spLocks noChangeArrowheads="1"/>
          </p:cNvSpPr>
          <p:nvPr/>
        </p:nvSpPr>
        <p:spPr bwMode="gray">
          <a:xfrm>
            <a:off x="776288" y="1746250"/>
            <a:ext cx="2160587" cy="2160588"/>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w="38100" algn="ctr">
            <a:noFill/>
            <a:round/>
            <a:headEnd/>
            <a:tailEnd/>
          </a:ln>
          <a:effectLst/>
        </p:spPr>
        <p:txBody>
          <a:bodyPr wrap="none" anchor="ctr">
            <a:spAutoFit/>
          </a:bodyPr>
          <a:lstStyle/>
          <a:p>
            <a:endParaRPr lang="en-US"/>
          </a:p>
        </p:txBody>
      </p:sp>
      <p:sp>
        <p:nvSpPr>
          <p:cNvPr id="73740" name="Oval 12"/>
          <p:cNvSpPr>
            <a:spLocks noChangeArrowheads="1"/>
          </p:cNvSpPr>
          <p:nvPr/>
        </p:nvSpPr>
        <p:spPr bwMode="gray">
          <a:xfrm>
            <a:off x="917575" y="1887538"/>
            <a:ext cx="1878013" cy="1878012"/>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w="38100" algn="ctr">
            <a:noFill/>
            <a:round/>
            <a:headEnd/>
            <a:tailEnd/>
          </a:ln>
          <a:effectLst/>
        </p:spPr>
        <p:txBody>
          <a:bodyPr anchor="ctr">
            <a:spAutoFit/>
          </a:bodyPr>
          <a:lstStyle/>
          <a:p>
            <a:endParaRPr lang="en-US"/>
          </a:p>
        </p:txBody>
      </p:sp>
      <p:sp>
        <p:nvSpPr>
          <p:cNvPr id="73741" name="Oval 13"/>
          <p:cNvSpPr>
            <a:spLocks noChangeArrowheads="1"/>
          </p:cNvSpPr>
          <p:nvPr/>
        </p:nvSpPr>
        <p:spPr bwMode="gray">
          <a:xfrm>
            <a:off x="919163" y="1890713"/>
            <a:ext cx="1878012" cy="1878012"/>
          </a:xfrm>
          <a:prstGeom prst="ellipse">
            <a:avLst/>
          </a:prstGeom>
          <a:gradFill rotWithShape="1">
            <a:gsLst>
              <a:gs pos="0">
                <a:schemeClr val="folHlink">
                  <a:gamma/>
                  <a:shade val="63529"/>
                  <a:invGamma/>
                </a:schemeClr>
              </a:gs>
              <a:gs pos="100000">
                <a:schemeClr val="folHlink">
                  <a:alpha val="0"/>
                </a:schemeClr>
              </a:gs>
            </a:gsLst>
            <a:lin ang="2700000" scaled="1"/>
          </a:gradFill>
          <a:ln w="38100" algn="ctr">
            <a:noFill/>
            <a:round/>
            <a:headEnd/>
            <a:tailEnd/>
          </a:ln>
          <a:effectLst/>
        </p:spPr>
        <p:txBody>
          <a:bodyPr anchor="ctr">
            <a:spAutoFit/>
          </a:bodyPr>
          <a:lstStyle/>
          <a:p>
            <a:endParaRPr lang="en-US"/>
          </a:p>
        </p:txBody>
      </p:sp>
      <p:sp>
        <p:nvSpPr>
          <p:cNvPr id="73748" name="Oval 20"/>
          <p:cNvSpPr>
            <a:spLocks noChangeArrowheads="1"/>
          </p:cNvSpPr>
          <p:nvPr/>
        </p:nvSpPr>
        <p:spPr bwMode="gray">
          <a:xfrm>
            <a:off x="3513138" y="1752600"/>
            <a:ext cx="2160587" cy="2160588"/>
          </a:xfrm>
          <a:prstGeom prst="ellipse">
            <a:avLst/>
          </a:prstGeom>
          <a:gradFill rotWithShape="1">
            <a:gsLst>
              <a:gs pos="0">
                <a:schemeClr val="accent1">
                  <a:gamma/>
                  <a:tint val="0"/>
                  <a:invGamma/>
                </a:schemeClr>
              </a:gs>
              <a:gs pos="50000">
                <a:schemeClr val="accent1"/>
              </a:gs>
              <a:gs pos="100000">
                <a:schemeClr val="accent1">
                  <a:gamma/>
                  <a:tint val="0"/>
                  <a:invGamma/>
                </a:schemeClr>
              </a:gs>
            </a:gsLst>
            <a:lin ang="2700000" scaled="1"/>
          </a:gradFill>
          <a:ln w="38100" algn="ctr">
            <a:noFill/>
            <a:round/>
            <a:headEnd/>
            <a:tailEnd/>
          </a:ln>
          <a:effectLst/>
        </p:spPr>
        <p:txBody>
          <a:bodyPr wrap="none" anchor="ctr">
            <a:spAutoFit/>
          </a:bodyPr>
          <a:lstStyle/>
          <a:p>
            <a:endParaRPr lang="en-US"/>
          </a:p>
        </p:txBody>
      </p:sp>
      <p:sp>
        <p:nvSpPr>
          <p:cNvPr id="73750" name="Oval 22"/>
          <p:cNvSpPr>
            <a:spLocks noChangeArrowheads="1"/>
          </p:cNvSpPr>
          <p:nvPr/>
        </p:nvSpPr>
        <p:spPr bwMode="gray">
          <a:xfrm>
            <a:off x="3654425" y="1893888"/>
            <a:ext cx="1878013" cy="1878012"/>
          </a:xfrm>
          <a:prstGeom prst="ellipse">
            <a:avLst/>
          </a:prstGeom>
          <a:gradFill rotWithShape="1">
            <a:gsLst>
              <a:gs pos="0">
                <a:schemeClr val="accent1">
                  <a:gamma/>
                  <a:shade val="54118"/>
                  <a:invGamma/>
                </a:schemeClr>
              </a:gs>
              <a:gs pos="50000">
                <a:schemeClr val="accent1"/>
              </a:gs>
              <a:gs pos="100000">
                <a:schemeClr val="accent1">
                  <a:gamma/>
                  <a:shade val="54118"/>
                  <a:invGamma/>
                </a:schemeClr>
              </a:gs>
            </a:gsLst>
            <a:lin ang="18900000" scaled="1"/>
          </a:gradFill>
          <a:ln w="38100" algn="ctr">
            <a:noFill/>
            <a:round/>
            <a:headEnd/>
            <a:tailEnd/>
          </a:ln>
          <a:effectLst/>
        </p:spPr>
        <p:txBody>
          <a:bodyPr anchor="ctr">
            <a:spAutoFit/>
          </a:bodyPr>
          <a:lstStyle/>
          <a:p>
            <a:endParaRPr lang="en-US"/>
          </a:p>
        </p:txBody>
      </p:sp>
      <p:sp>
        <p:nvSpPr>
          <p:cNvPr id="73752" name="Oval 24"/>
          <p:cNvSpPr>
            <a:spLocks noChangeArrowheads="1"/>
          </p:cNvSpPr>
          <p:nvPr/>
        </p:nvSpPr>
        <p:spPr bwMode="gray">
          <a:xfrm>
            <a:off x="3748088" y="1987550"/>
            <a:ext cx="1690687" cy="1690688"/>
          </a:xfrm>
          <a:prstGeom prst="ellipse">
            <a:avLst/>
          </a:prstGeom>
          <a:solidFill>
            <a:srgbClr val="333333"/>
          </a:solidFill>
          <a:ln w="38100" algn="ctr">
            <a:noFill/>
            <a:round/>
            <a:headEnd/>
            <a:tailEnd/>
          </a:ln>
          <a:effectLst/>
        </p:spPr>
        <p:txBody>
          <a:bodyPr anchor="ctr">
            <a:spAutoFit/>
          </a:bodyPr>
          <a:lstStyle/>
          <a:p>
            <a:endParaRPr lang="en-US"/>
          </a:p>
        </p:txBody>
      </p:sp>
      <p:grpSp>
        <p:nvGrpSpPr>
          <p:cNvPr id="73753" name="Group 25"/>
          <p:cNvGrpSpPr>
            <a:grpSpLocks/>
          </p:cNvGrpSpPr>
          <p:nvPr/>
        </p:nvGrpSpPr>
        <p:grpSpPr bwMode="auto">
          <a:xfrm>
            <a:off x="3773487" y="2014537"/>
            <a:ext cx="1636713" cy="1636713"/>
            <a:chOff x="4166" y="1706"/>
            <a:chExt cx="1252" cy="1252"/>
          </a:xfrm>
        </p:grpSpPr>
        <p:sp>
          <p:nvSpPr>
            <p:cNvPr id="73754" name="Oval 26"/>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73755" name="Oval 27"/>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73756" name="Oval 28"/>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73757" name="Oval 29"/>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grpSp>
        <p:nvGrpSpPr>
          <p:cNvPr id="56" name="Group 55"/>
          <p:cNvGrpSpPr/>
          <p:nvPr/>
        </p:nvGrpSpPr>
        <p:grpSpPr>
          <a:xfrm>
            <a:off x="6248400" y="1752600"/>
            <a:ext cx="2160588" cy="2160588"/>
            <a:chOff x="6248400" y="1752600"/>
            <a:chExt cx="2160588" cy="2160588"/>
          </a:xfrm>
        </p:grpSpPr>
        <p:sp>
          <p:nvSpPr>
            <p:cNvPr id="73734" name="Oval 6"/>
            <p:cNvSpPr>
              <a:spLocks noChangeArrowheads="1"/>
            </p:cNvSpPr>
            <p:nvPr/>
          </p:nvSpPr>
          <p:spPr bwMode="gray">
            <a:xfrm>
              <a:off x="6248400" y="1752600"/>
              <a:ext cx="2160588" cy="2160588"/>
            </a:xfrm>
            <a:prstGeom prst="ellipse">
              <a:avLst/>
            </a:prstGeom>
            <a:gradFill rotWithShape="1">
              <a:gsLst>
                <a:gs pos="0">
                  <a:schemeClr val="hlink">
                    <a:alpha val="32001"/>
                  </a:schemeClr>
                </a:gs>
                <a:gs pos="100000">
                  <a:schemeClr val="hlink">
                    <a:gamma/>
                    <a:shade val="0"/>
                    <a:invGamma/>
                    <a:alpha val="89999"/>
                  </a:schemeClr>
                </a:gs>
              </a:gsLst>
              <a:lin ang="2700000" scaled="1"/>
            </a:gradFill>
            <a:ln w="38100" algn="ctr">
              <a:noFill/>
              <a:round/>
              <a:headEnd/>
              <a:tailEnd/>
            </a:ln>
            <a:effectLst/>
          </p:spPr>
          <p:txBody>
            <a:bodyPr wrap="none" anchor="ctr">
              <a:spAutoFit/>
            </a:bodyPr>
            <a:lstStyle/>
            <a:p>
              <a:endParaRPr lang="en-US"/>
            </a:p>
          </p:txBody>
        </p:sp>
        <p:grpSp>
          <p:nvGrpSpPr>
            <p:cNvPr id="73758" name="Group 30"/>
            <p:cNvGrpSpPr>
              <a:grpSpLocks/>
            </p:cNvGrpSpPr>
            <p:nvPr/>
          </p:nvGrpSpPr>
          <p:grpSpPr bwMode="auto">
            <a:xfrm>
              <a:off x="6521450" y="2006600"/>
              <a:ext cx="1636713" cy="1636713"/>
              <a:chOff x="4166" y="1706"/>
              <a:chExt cx="1252" cy="1252"/>
            </a:xfrm>
          </p:grpSpPr>
          <p:sp>
            <p:nvSpPr>
              <p:cNvPr id="73759" name="Oval 31"/>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73760" name="Oval 32"/>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73761" name="Oval 33"/>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73762" name="Oval 34"/>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pic>
          <p:nvPicPr>
            <p:cNvPr id="1032" name="Picture 8" descr="C:\Documents and Settings\Administrator\Local Settings\Temporary Internet Files\Content.IE5\NPQL61RP\MCj03380260000[1].wmf"/>
            <p:cNvPicPr>
              <a:picLocks noChangeAspect="1" noChangeArrowheads="1"/>
            </p:cNvPicPr>
            <p:nvPr/>
          </p:nvPicPr>
          <p:blipFill>
            <a:blip r:embed="rId3"/>
            <a:srcRect/>
            <a:stretch>
              <a:fillRect/>
            </a:stretch>
          </p:blipFill>
          <p:spPr bwMode="auto">
            <a:xfrm>
              <a:off x="6629400" y="2362200"/>
              <a:ext cx="1371600" cy="1036981"/>
            </a:xfrm>
            <a:prstGeom prst="rect">
              <a:avLst/>
            </a:prstGeom>
            <a:noFill/>
          </p:spPr>
        </p:pic>
      </p:grpSp>
      <p:grpSp>
        <p:nvGrpSpPr>
          <p:cNvPr id="55" name="Group 54"/>
          <p:cNvGrpSpPr/>
          <p:nvPr/>
        </p:nvGrpSpPr>
        <p:grpSpPr>
          <a:xfrm>
            <a:off x="3513138" y="1760537"/>
            <a:ext cx="2160587" cy="2160588"/>
            <a:chOff x="3513138" y="1760537"/>
            <a:chExt cx="2160587" cy="2160588"/>
          </a:xfrm>
        </p:grpSpPr>
        <p:sp>
          <p:nvSpPr>
            <p:cNvPr id="73749" name="Oval 21"/>
            <p:cNvSpPr>
              <a:spLocks noChangeArrowheads="1"/>
            </p:cNvSpPr>
            <p:nvPr/>
          </p:nvSpPr>
          <p:spPr bwMode="gray">
            <a:xfrm>
              <a:off x="3513138" y="1760537"/>
              <a:ext cx="2160587" cy="2160588"/>
            </a:xfrm>
            <a:prstGeom prst="ellipse">
              <a:avLst/>
            </a:prstGeom>
            <a:gradFill rotWithShape="1">
              <a:gsLst>
                <a:gs pos="0">
                  <a:schemeClr val="accent1">
                    <a:alpha val="32001"/>
                  </a:schemeClr>
                </a:gs>
                <a:gs pos="100000">
                  <a:schemeClr val="accent1">
                    <a:gamma/>
                    <a:shade val="46275"/>
                    <a:invGamma/>
                  </a:schemeClr>
                </a:gs>
              </a:gsLst>
              <a:lin ang="2700000" scaled="1"/>
            </a:gradFill>
            <a:ln w="38100" algn="ctr">
              <a:noFill/>
              <a:round/>
              <a:headEnd/>
              <a:tailEnd/>
            </a:ln>
            <a:effectLst/>
          </p:spPr>
          <p:txBody>
            <a:bodyPr wrap="none" anchor="ctr">
              <a:spAutoFit/>
            </a:bodyPr>
            <a:lstStyle/>
            <a:p>
              <a:endParaRPr lang="en-US"/>
            </a:p>
          </p:txBody>
        </p:sp>
        <p:sp>
          <p:nvSpPr>
            <p:cNvPr id="73751" name="Oval 23"/>
            <p:cNvSpPr>
              <a:spLocks noChangeArrowheads="1"/>
            </p:cNvSpPr>
            <p:nvPr/>
          </p:nvSpPr>
          <p:spPr bwMode="gray">
            <a:xfrm>
              <a:off x="3656013" y="1905000"/>
              <a:ext cx="1878012" cy="1878012"/>
            </a:xfrm>
            <a:prstGeom prst="ellipse">
              <a:avLst/>
            </a:prstGeom>
            <a:gradFill rotWithShape="1">
              <a:gsLst>
                <a:gs pos="0">
                  <a:schemeClr val="accent1">
                    <a:gamma/>
                    <a:shade val="63529"/>
                    <a:invGamma/>
                  </a:schemeClr>
                </a:gs>
                <a:gs pos="100000">
                  <a:schemeClr val="accent1">
                    <a:alpha val="0"/>
                  </a:schemeClr>
                </a:gs>
              </a:gsLst>
              <a:lin ang="2700000" scaled="1"/>
            </a:gradFill>
            <a:ln w="38100" algn="ctr">
              <a:noFill/>
              <a:round/>
              <a:headEnd/>
              <a:tailEnd/>
            </a:ln>
            <a:effectLst/>
          </p:spPr>
          <p:txBody>
            <a:bodyPr anchor="ctr">
              <a:spAutoFit/>
            </a:bodyPr>
            <a:lstStyle/>
            <a:p>
              <a:endParaRPr lang="en-US"/>
            </a:p>
          </p:txBody>
        </p:sp>
        <p:pic>
          <p:nvPicPr>
            <p:cNvPr id="48" name="Picture 47" descr="mobile-rx-car.png"/>
            <p:cNvPicPr>
              <a:picLocks noChangeAspect="1"/>
            </p:cNvPicPr>
            <p:nvPr/>
          </p:nvPicPr>
          <p:blipFill>
            <a:blip r:embed="rId4" cstate="print"/>
            <a:stretch>
              <a:fillRect/>
            </a:stretch>
          </p:blipFill>
          <p:spPr>
            <a:xfrm>
              <a:off x="3650296" y="2446337"/>
              <a:ext cx="1836104" cy="785812"/>
            </a:xfrm>
            <a:prstGeom prst="rect">
              <a:avLst/>
            </a:prstGeom>
          </p:spPr>
        </p:pic>
      </p:grpSp>
      <p:grpSp>
        <p:nvGrpSpPr>
          <p:cNvPr id="54" name="Group 53"/>
          <p:cNvGrpSpPr/>
          <p:nvPr/>
        </p:nvGrpSpPr>
        <p:grpSpPr>
          <a:xfrm>
            <a:off x="776288" y="1746250"/>
            <a:ext cx="2160587" cy="2160588"/>
            <a:chOff x="776288" y="1746250"/>
            <a:chExt cx="2160587" cy="2160588"/>
          </a:xfrm>
        </p:grpSpPr>
        <p:sp>
          <p:nvSpPr>
            <p:cNvPr id="73739" name="Oval 11"/>
            <p:cNvSpPr>
              <a:spLocks noChangeArrowheads="1"/>
            </p:cNvSpPr>
            <p:nvPr/>
          </p:nvSpPr>
          <p:spPr bwMode="gray">
            <a:xfrm>
              <a:off x="776288" y="1746250"/>
              <a:ext cx="2160587" cy="2160588"/>
            </a:xfrm>
            <a:prstGeom prst="ellipse">
              <a:avLst/>
            </a:prstGeom>
            <a:gradFill rotWithShape="1">
              <a:gsLst>
                <a:gs pos="0">
                  <a:schemeClr val="folHlink">
                    <a:alpha val="32001"/>
                  </a:schemeClr>
                </a:gs>
                <a:gs pos="100000">
                  <a:schemeClr val="folHlink">
                    <a:gamma/>
                    <a:shade val="0"/>
                    <a:invGamma/>
                    <a:alpha val="89999"/>
                  </a:schemeClr>
                </a:gs>
              </a:gsLst>
              <a:lin ang="2700000" scaled="1"/>
            </a:gradFill>
            <a:ln w="38100" algn="ctr">
              <a:noFill/>
              <a:round/>
              <a:headEnd/>
              <a:tailEnd/>
            </a:ln>
            <a:effectLst/>
          </p:spPr>
          <p:txBody>
            <a:bodyPr wrap="none" anchor="ctr">
              <a:spAutoFit/>
            </a:bodyPr>
            <a:lstStyle/>
            <a:p>
              <a:endParaRPr lang="en-US"/>
            </a:p>
          </p:txBody>
        </p:sp>
        <p:sp>
          <p:nvSpPr>
            <p:cNvPr id="73742" name="Oval 14"/>
            <p:cNvSpPr>
              <a:spLocks noChangeArrowheads="1"/>
            </p:cNvSpPr>
            <p:nvPr/>
          </p:nvSpPr>
          <p:spPr bwMode="gray">
            <a:xfrm>
              <a:off x="1011238" y="1981200"/>
              <a:ext cx="1690687" cy="1690688"/>
            </a:xfrm>
            <a:prstGeom prst="ellipse">
              <a:avLst/>
            </a:prstGeom>
            <a:solidFill>
              <a:srgbClr val="333333"/>
            </a:solidFill>
            <a:ln w="38100" algn="ctr">
              <a:noFill/>
              <a:round/>
              <a:headEnd/>
              <a:tailEnd/>
            </a:ln>
            <a:effectLst/>
          </p:spPr>
          <p:txBody>
            <a:bodyPr anchor="ctr">
              <a:spAutoFit/>
            </a:bodyPr>
            <a:lstStyle/>
            <a:p>
              <a:endParaRPr lang="en-US"/>
            </a:p>
          </p:txBody>
        </p:sp>
        <p:grpSp>
          <p:nvGrpSpPr>
            <p:cNvPr id="73743" name="Group 15"/>
            <p:cNvGrpSpPr>
              <a:grpSpLocks/>
            </p:cNvGrpSpPr>
            <p:nvPr/>
          </p:nvGrpSpPr>
          <p:grpSpPr bwMode="auto">
            <a:xfrm>
              <a:off x="1038225" y="2006600"/>
              <a:ext cx="1636713" cy="1636713"/>
              <a:chOff x="4166" y="1706"/>
              <a:chExt cx="1252" cy="1252"/>
            </a:xfrm>
          </p:grpSpPr>
          <p:sp>
            <p:nvSpPr>
              <p:cNvPr id="73744" name="Oval 16"/>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73745" name="Oval 17"/>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73746" name="Oval 18"/>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73747" name="Oval 19"/>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pic>
          <p:nvPicPr>
            <p:cNvPr id="50" name="Picture 49" descr="girlonphonet.png"/>
            <p:cNvPicPr>
              <a:picLocks noChangeAspect="1"/>
            </p:cNvPicPr>
            <p:nvPr/>
          </p:nvPicPr>
          <p:blipFill>
            <a:blip r:embed="rId5"/>
            <a:stretch>
              <a:fillRect/>
            </a:stretch>
          </p:blipFill>
          <p:spPr>
            <a:xfrm>
              <a:off x="1219200" y="2146842"/>
              <a:ext cx="1295400" cy="1129758"/>
            </a:xfrm>
            <a:prstGeom prst="rect">
              <a:avLst/>
            </a:prstGeom>
          </p:spPr>
        </p:pic>
      </p:grpSp>
      <p:grpSp>
        <p:nvGrpSpPr>
          <p:cNvPr id="57" name="Group 56"/>
          <p:cNvGrpSpPr/>
          <p:nvPr/>
        </p:nvGrpSpPr>
        <p:grpSpPr>
          <a:xfrm>
            <a:off x="228600" y="3886201"/>
            <a:ext cx="5105400" cy="2971801"/>
            <a:chOff x="685800" y="4101619"/>
            <a:chExt cx="4022436" cy="2714784"/>
          </a:xfrm>
        </p:grpSpPr>
        <p:sp>
          <p:nvSpPr>
            <p:cNvPr id="73765" name="AutoShape 37"/>
            <p:cNvSpPr>
              <a:spLocks noChangeArrowheads="1"/>
            </p:cNvSpPr>
            <p:nvPr/>
          </p:nvSpPr>
          <p:spPr bwMode="auto">
            <a:xfrm>
              <a:off x="685800" y="4101619"/>
              <a:ext cx="3810000" cy="2366734"/>
            </a:xfrm>
            <a:prstGeom prst="roundRect">
              <a:avLst>
                <a:gd name="adj" fmla="val 18798"/>
              </a:avLst>
            </a:prstGeom>
            <a:noFill/>
            <a:ln w="38100" algn="ctr">
              <a:solidFill>
                <a:schemeClr val="tx1"/>
              </a:solidFill>
              <a:round/>
              <a:headEnd/>
              <a:tailEnd/>
            </a:ln>
            <a:effectLst/>
          </p:spPr>
          <p:txBody>
            <a:bodyPr wrap="none" anchor="ctr"/>
            <a:lstStyle/>
            <a:p>
              <a:pPr algn="ctr" eaLnBrk="0" hangingPunct="0"/>
              <a:endParaRPr lang="en-US" dirty="0">
                <a:effectLst>
                  <a:outerShdw blurRad="38100" dist="38100" dir="2700000" algn="tl">
                    <a:srgbClr val="000000"/>
                  </a:outerShdw>
                </a:effectLst>
                <a:latin typeface="Verdana" pitchFamily="34" charset="0"/>
              </a:endParaRPr>
            </a:p>
          </p:txBody>
        </p:sp>
        <p:sp>
          <p:nvSpPr>
            <p:cNvPr id="51" name="Rectangle 50"/>
            <p:cNvSpPr/>
            <p:nvPr/>
          </p:nvSpPr>
          <p:spPr>
            <a:xfrm>
              <a:off x="745836" y="4231080"/>
              <a:ext cx="3962400" cy="2585323"/>
            </a:xfrm>
            <a:prstGeom prst="rect">
              <a:avLst/>
            </a:prstGeom>
          </p:spPr>
          <p:txBody>
            <a:bodyPr wrap="square">
              <a:spAutoFit/>
            </a:bodyPr>
            <a:lstStyle/>
            <a:p>
              <a:r>
                <a:rPr lang="en-US" dirty="0" smtClean="0"/>
                <a:t>Only $10 FEE every month Covers the entire family + one time 30 dollars processing fee.</a:t>
              </a:r>
            </a:p>
            <a:p>
              <a:r>
                <a:rPr lang="en-US" dirty="0" smtClean="0"/>
                <a:t>You pay only 5 dollars in any generic medication for 30 days fill</a:t>
              </a:r>
            </a:p>
            <a:p>
              <a:r>
                <a:rPr lang="en-US" dirty="0" smtClean="0"/>
                <a:t>And you pay 10 dollars in any generic medication for 90 days refill. </a:t>
              </a:r>
            </a:p>
            <a:p>
              <a:r>
                <a:rPr lang="en-US" dirty="0" smtClean="0"/>
                <a:t>Mobile RX Send the medication over night to your house or delivered it to your door. </a:t>
              </a:r>
              <a:endParaRPr lang="en-US" dirty="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fade">
                                      <p:cBhvr>
                                        <p:cTn id="7" dur="1000"/>
                                        <p:tgtEl>
                                          <p:spTgt spid="73730"/>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1000"/>
                                        <p:tgtEl>
                                          <p:spTgt spid="54"/>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1000"/>
                                        <p:tgtEl>
                                          <p:spTgt spid="55"/>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1000"/>
                                        <p:tgtEl>
                                          <p:spTgt spid="56"/>
                                        </p:tgtEl>
                                      </p:cBhvr>
                                    </p:animEffect>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fade">
                                      <p:cBhvr>
                                        <p:cTn id="23"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grpSp>
        <p:nvGrpSpPr>
          <p:cNvPr id="40" name="Group 39"/>
          <p:cNvGrpSpPr/>
          <p:nvPr/>
        </p:nvGrpSpPr>
        <p:grpSpPr>
          <a:xfrm>
            <a:off x="838200" y="1219199"/>
            <a:ext cx="7696200" cy="5638801"/>
            <a:chOff x="1092200" y="1863725"/>
            <a:chExt cx="2163763" cy="3165475"/>
          </a:xfrm>
          <a:effectLst/>
        </p:grpSpPr>
        <p:sp>
          <p:nvSpPr>
            <p:cNvPr id="89135" name="AutoShape 47"/>
            <p:cNvSpPr>
              <a:spLocks noChangeArrowheads="1"/>
            </p:cNvSpPr>
            <p:nvPr/>
          </p:nvSpPr>
          <p:spPr bwMode="gray">
            <a:xfrm>
              <a:off x="1092200" y="2171700"/>
              <a:ext cx="2163763" cy="28575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0"/>
                </a:srgbClr>
              </a:prstShdw>
            </a:effectLst>
          </p:spPr>
          <p:txBody>
            <a:bodyPr wrap="none" anchor="ctr"/>
            <a:lstStyle/>
            <a:p>
              <a:endParaRPr lang="en-US"/>
            </a:p>
          </p:txBody>
        </p:sp>
        <p:sp>
          <p:nvSpPr>
            <p:cNvPr id="89136" name="AutoShape 48"/>
            <p:cNvSpPr>
              <a:spLocks noChangeArrowheads="1"/>
            </p:cNvSpPr>
            <p:nvPr/>
          </p:nvSpPr>
          <p:spPr bwMode="gray">
            <a:xfrm>
              <a:off x="1092200" y="2112812"/>
              <a:ext cx="2098675" cy="2803525"/>
            </a:xfrm>
            <a:prstGeom prst="roundRect">
              <a:avLst>
                <a:gd name="adj" fmla="val 16667"/>
              </a:avLst>
            </a:prstGeom>
            <a:solidFill>
              <a:srgbClr val="3CA1E6"/>
            </a:solidFill>
            <a:ln w="9525">
              <a:noFill/>
              <a:round/>
              <a:headEnd/>
              <a:tailEnd/>
            </a:ln>
            <a:effectLst/>
          </p:spPr>
          <p:txBody>
            <a:bodyPr wrap="none" anchor="ctr"/>
            <a:lstStyle/>
            <a:p>
              <a:endParaRPr lang="en-US"/>
            </a:p>
          </p:txBody>
        </p:sp>
        <p:sp>
          <p:nvSpPr>
            <p:cNvPr id="89137" name="AutoShape 49"/>
            <p:cNvSpPr>
              <a:spLocks noChangeArrowheads="1"/>
            </p:cNvSpPr>
            <p:nvPr/>
          </p:nvSpPr>
          <p:spPr bwMode="gray">
            <a:xfrm>
              <a:off x="1143000" y="4243388"/>
              <a:ext cx="2070100"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endParaRPr lang="en-US"/>
            </a:p>
          </p:txBody>
        </p:sp>
        <p:sp>
          <p:nvSpPr>
            <p:cNvPr id="89138" name="AutoShape 50"/>
            <p:cNvSpPr>
              <a:spLocks noChangeArrowheads="1"/>
            </p:cNvSpPr>
            <p:nvPr/>
          </p:nvSpPr>
          <p:spPr bwMode="gray">
            <a:xfrm>
              <a:off x="1143000" y="2201863"/>
              <a:ext cx="2070100"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endParaRPr lang="en-US"/>
            </a:p>
          </p:txBody>
        </p:sp>
        <p:grpSp>
          <p:nvGrpSpPr>
            <p:cNvPr id="89139" name="Group 51"/>
            <p:cNvGrpSpPr>
              <a:grpSpLocks/>
            </p:cNvGrpSpPr>
            <p:nvPr/>
          </p:nvGrpSpPr>
          <p:grpSpPr bwMode="auto">
            <a:xfrm>
              <a:off x="1836738" y="1863725"/>
              <a:ext cx="642937" cy="642938"/>
              <a:chOff x="1289" y="582"/>
              <a:chExt cx="668" cy="668"/>
            </a:xfrm>
          </p:grpSpPr>
          <p:sp>
            <p:nvSpPr>
              <p:cNvPr id="89140" name="Oval 52"/>
              <p:cNvSpPr>
                <a:spLocks noChangeArrowheads="1"/>
              </p:cNvSpPr>
              <p:nvPr/>
            </p:nvSpPr>
            <p:spPr bwMode="gray">
              <a:xfrm>
                <a:off x="1289" y="582"/>
                <a:ext cx="668" cy="668"/>
              </a:xfrm>
              <a:prstGeom prst="ellipse">
                <a:avLst/>
              </a:prstGeom>
              <a:solidFill>
                <a:srgbClr val="333333"/>
              </a:solidFill>
              <a:ln w="38100" algn="ctr">
                <a:noFill/>
                <a:round/>
                <a:headEnd/>
                <a:tailEnd/>
              </a:ln>
              <a:effectLst/>
            </p:spPr>
            <p:txBody>
              <a:bodyPr anchor="ctr">
                <a:spAutoFit/>
              </a:bodyPr>
              <a:lstStyle/>
              <a:p>
                <a:endParaRPr lang="en-US"/>
              </a:p>
            </p:txBody>
          </p:sp>
          <p:sp>
            <p:nvSpPr>
              <p:cNvPr id="89141" name="Oval 53"/>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89142" name="Oval 54"/>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89143" name="Oval 55"/>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89144" name="Oval 56"/>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grpSp>
      <p:sp>
        <p:nvSpPr>
          <p:cNvPr id="89090" name="Rectangle 2"/>
          <p:cNvSpPr>
            <a:spLocks noGrp="1" noChangeArrowheads="1"/>
          </p:cNvSpPr>
          <p:nvPr>
            <p:ph type="title"/>
          </p:nvPr>
        </p:nvSpPr>
        <p:spPr>
          <a:xfrm>
            <a:off x="762000" y="185738"/>
            <a:ext cx="7696200" cy="563562"/>
          </a:xfrm>
        </p:spPr>
        <p:txBody>
          <a:bodyPr/>
          <a:lstStyle/>
          <a:p>
            <a:r>
              <a:rPr lang="en-US" sz="2800" b="1" dirty="0" smtClean="0"/>
              <a:t>GLOBAL UNITED LIMITED PLANS</a:t>
            </a:r>
            <a:endParaRPr lang="en-US" sz="2800" dirty="0"/>
          </a:p>
        </p:txBody>
      </p:sp>
      <p:sp>
        <p:nvSpPr>
          <p:cNvPr id="89146" name="Text Box 58"/>
          <p:cNvSpPr txBox="1">
            <a:spLocks noChangeArrowheads="1"/>
          </p:cNvSpPr>
          <p:nvPr/>
        </p:nvSpPr>
        <p:spPr bwMode="gray">
          <a:xfrm>
            <a:off x="1143000" y="2438400"/>
            <a:ext cx="7162800" cy="3724096"/>
          </a:xfrm>
          <a:prstGeom prst="rect">
            <a:avLst/>
          </a:prstGeom>
          <a:noFill/>
          <a:ln w="9525" algn="ctr">
            <a:noFill/>
            <a:miter lim="800000"/>
            <a:headEnd/>
            <a:tailEnd/>
          </a:ln>
          <a:effectLst>
            <a:outerShdw blurRad="50800" dist="50800" dir="5400000" sx="10000" sy="10000" algn="ctr" rotWithShape="0">
              <a:srgbClr val="000000"/>
            </a:outerShdw>
          </a:effectLst>
        </p:spPr>
        <p:txBody>
          <a:bodyPr wrap="square">
            <a:spAutoFit/>
          </a:bodyPr>
          <a:lstStyle/>
          <a:p>
            <a:r>
              <a:rPr lang="en-US" sz="2800" b="1" dirty="0" smtClean="0">
                <a:solidFill>
                  <a:schemeClr val="accent2">
                    <a:lumMod val="10000"/>
                  </a:schemeClr>
                </a:solidFill>
              </a:rPr>
              <a:t>$128 Individual Plan</a:t>
            </a:r>
          </a:p>
          <a:p>
            <a:r>
              <a:rPr lang="en-US" sz="2800" b="1" dirty="0" smtClean="0">
                <a:solidFill>
                  <a:schemeClr val="accent2">
                    <a:lumMod val="10000"/>
                  </a:schemeClr>
                </a:solidFill>
              </a:rPr>
              <a:t>$249 Family  Plan</a:t>
            </a:r>
            <a:endParaRPr lang="en-US" sz="2800" dirty="0" smtClean="0">
              <a:solidFill>
                <a:schemeClr val="accent2">
                  <a:lumMod val="10000"/>
                </a:schemeClr>
              </a:solidFill>
            </a:endParaRPr>
          </a:p>
          <a:p>
            <a:pPr>
              <a:buFont typeface="Arial" pitchFamily="34" charset="0"/>
              <a:buChar char="•"/>
            </a:pPr>
            <a:r>
              <a:rPr lang="en-US" sz="2000" dirty="0" smtClean="0">
                <a:solidFill>
                  <a:schemeClr val="accent2">
                    <a:lumMod val="10000"/>
                  </a:schemeClr>
                </a:solidFill>
              </a:rPr>
              <a:t>Accident Medical/Dental Expense Benefits    $1,000</a:t>
            </a:r>
          </a:p>
          <a:p>
            <a:pPr>
              <a:buFont typeface="Arial" pitchFamily="34" charset="0"/>
              <a:buChar char="•"/>
            </a:pPr>
            <a:r>
              <a:rPr lang="en-US" sz="2000" dirty="0" smtClean="0">
                <a:solidFill>
                  <a:schemeClr val="accent2">
                    <a:lumMod val="10000"/>
                  </a:schemeClr>
                </a:solidFill>
              </a:rPr>
              <a:t>Accidental Death &amp; Dismemberment Benefit  $2,500</a:t>
            </a:r>
          </a:p>
          <a:p>
            <a:pPr>
              <a:buFont typeface="Arial" pitchFamily="34" charset="0"/>
              <a:buChar char="•"/>
            </a:pPr>
            <a:r>
              <a:rPr lang="en-US" sz="2000" dirty="0" smtClean="0">
                <a:solidFill>
                  <a:schemeClr val="accent2">
                    <a:lumMod val="10000"/>
                  </a:schemeClr>
                </a:solidFill>
              </a:rPr>
              <a:t>Accident Disability Benefit                               $250 per month</a:t>
            </a:r>
          </a:p>
          <a:p>
            <a:pPr>
              <a:buFont typeface="Arial" pitchFamily="34" charset="0"/>
              <a:buChar char="•"/>
            </a:pPr>
            <a:r>
              <a:rPr lang="en-US" sz="2000" dirty="0" smtClean="0">
                <a:solidFill>
                  <a:schemeClr val="accent2">
                    <a:lumMod val="10000"/>
                  </a:schemeClr>
                </a:solidFill>
              </a:rPr>
              <a:t>Doctor Visit Benefit   $50 per visit  5 visits per family per calendar year.</a:t>
            </a:r>
          </a:p>
          <a:p>
            <a:pPr>
              <a:buFont typeface="Arial" pitchFamily="34" charset="0"/>
              <a:buChar char="•"/>
            </a:pPr>
            <a:r>
              <a:rPr lang="en-US" sz="2000" dirty="0" smtClean="0">
                <a:solidFill>
                  <a:schemeClr val="accent2">
                    <a:lumMod val="10000"/>
                  </a:schemeClr>
                </a:solidFill>
              </a:rPr>
              <a:t>Daily Hospital Confinement Benefit              $250 per day</a:t>
            </a:r>
          </a:p>
          <a:p>
            <a:pPr>
              <a:buFont typeface="Arial" pitchFamily="34" charset="0"/>
              <a:buChar char="•"/>
            </a:pPr>
            <a:r>
              <a:rPr lang="en-US" sz="2000" dirty="0" smtClean="0">
                <a:solidFill>
                  <a:schemeClr val="accent2">
                    <a:lumMod val="10000"/>
                  </a:schemeClr>
                </a:solidFill>
              </a:rPr>
              <a:t>ICU                                                                $250 per day</a:t>
            </a:r>
          </a:p>
          <a:p>
            <a:pPr>
              <a:buFont typeface="Arial" pitchFamily="34" charset="0"/>
              <a:buChar char="•"/>
            </a:pPr>
            <a:r>
              <a:rPr lang="en-US" sz="2000" dirty="0" smtClean="0">
                <a:solidFill>
                  <a:schemeClr val="accent2">
                    <a:lumMod val="10000"/>
                  </a:schemeClr>
                </a:solidFill>
              </a:rPr>
              <a:t>Inpatient/Outpatient Surgery                         $25 unit value</a:t>
            </a:r>
          </a:p>
          <a:p>
            <a:pPr>
              <a:buFont typeface="Arial" pitchFamily="34" charset="0"/>
              <a:buChar char="•"/>
            </a:pPr>
            <a:r>
              <a:rPr lang="en-US" sz="2000" dirty="0" smtClean="0">
                <a:solidFill>
                  <a:schemeClr val="accent2">
                    <a:lumMod val="10000"/>
                  </a:schemeClr>
                </a:solidFill>
              </a:rPr>
              <a:t>Ambulance Benefits                               $100 per transport</a:t>
            </a:r>
            <a:endParaRPr lang="en-US" sz="2000" dirty="0">
              <a:solidFill>
                <a:schemeClr val="accent2">
                  <a:lumMod val="10000"/>
                </a:schemeClr>
              </a:solidFill>
            </a:endParaRPr>
          </a:p>
        </p:txBody>
      </p:sp>
      <p:sp>
        <p:nvSpPr>
          <p:cNvPr id="44" name="Rectangle 43"/>
          <p:cNvSpPr/>
          <p:nvPr/>
        </p:nvSpPr>
        <p:spPr>
          <a:xfrm>
            <a:off x="3886200" y="1524000"/>
            <a:ext cx="1622560" cy="461665"/>
          </a:xfrm>
          <a:prstGeom prst="rect">
            <a:avLst/>
          </a:prstGeom>
        </p:spPr>
        <p:txBody>
          <a:bodyPr wrap="none">
            <a:spAutoFit/>
          </a:bodyPr>
          <a:lstStyle/>
          <a:p>
            <a:r>
              <a:rPr lang="en-US" sz="2400" b="1" dirty="0" smtClean="0">
                <a:solidFill>
                  <a:schemeClr val="accent2">
                    <a:lumMod val="10000"/>
                  </a:schemeClr>
                </a:solidFill>
              </a:rPr>
              <a:t>250 PLAN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fade">
                                      <p:cBhvr>
                                        <p:cTn id="11" dur="2000"/>
                                        <p:tgtEl>
                                          <p:spTgt spid="44"/>
                                        </p:tgtEl>
                                      </p:cBhvr>
                                    </p:animEffect>
                                  </p:childTnLst>
                                </p:cTn>
                              </p:par>
                              <p:par>
                                <p:cTn id="12" presetID="10" presetClass="entr" presetSubtype="0" fill="hold" nodeType="withEffect">
                                  <p:stCondLst>
                                    <p:cond delay="0"/>
                                  </p:stCondLst>
                                  <p:childTnLst>
                                    <p:set>
                                      <p:cBhvr>
                                        <p:cTn id="13" dur="1" fill="hold">
                                          <p:stCondLst>
                                            <p:cond delay="0"/>
                                          </p:stCondLst>
                                        </p:cTn>
                                        <p:tgtEl>
                                          <p:spTgt spid="40"/>
                                        </p:tgtEl>
                                        <p:attrNameLst>
                                          <p:attrName>style.visibility</p:attrName>
                                        </p:attrNameLst>
                                      </p:cBhvr>
                                      <p:to>
                                        <p:strVal val="visible"/>
                                      </p:to>
                                    </p:set>
                                    <p:animEffect transition="in" filter="fade">
                                      <p:cBhvr>
                                        <p:cTn id="14" dur="2000"/>
                                        <p:tgtEl>
                                          <p:spTgt spid="4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9146"/>
                                        </p:tgtEl>
                                        <p:attrNameLst>
                                          <p:attrName>style.visibility</p:attrName>
                                        </p:attrNameLst>
                                      </p:cBhvr>
                                      <p:to>
                                        <p:strVal val="visible"/>
                                      </p:to>
                                    </p:set>
                                    <p:animEffect transition="in" filter="fade">
                                      <p:cBhvr>
                                        <p:cTn id="17" dur="1000"/>
                                        <p:tgtEl>
                                          <p:spTgt spid="89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146"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39"/>
          <p:cNvGrpSpPr/>
          <p:nvPr/>
        </p:nvGrpSpPr>
        <p:grpSpPr>
          <a:xfrm>
            <a:off x="838200" y="1219199"/>
            <a:ext cx="7696200" cy="5638801"/>
            <a:chOff x="1092200" y="1863725"/>
            <a:chExt cx="2163763" cy="3165475"/>
          </a:xfrm>
          <a:effectLst/>
        </p:grpSpPr>
        <p:sp>
          <p:nvSpPr>
            <p:cNvPr id="89135" name="AutoShape 47"/>
            <p:cNvSpPr>
              <a:spLocks noChangeArrowheads="1"/>
            </p:cNvSpPr>
            <p:nvPr/>
          </p:nvSpPr>
          <p:spPr bwMode="gray">
            <a:xfrm>
              <a:off x="1092200" y="2171700"/>
              <a:ext cx="2163763" cy="28575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0"/>
                </a:srgbClr>
              </a:prstShdw>
            </a:effectLst>
          </p:spPr>
          <p:txBody>
            <a:bodyPr wrap="none" anchor="ctr"/>
            <a:lstStyle/>
            <a:p>
              <a:endParaRPr lang="en-US"/>
            </a:p>
          </p:txBody>
        </p:sp>
        <p:sp>
          <p:nvSpPr>
            <p:cNvPr id="89136" name="AutoShape 48"/>
            <p:cNvSpPr>
              <a:spLocks noChangeArrowheads="1"/>
            </p:cNvSpPr>
            <p:nvPr/>
          </p:nvSpPr>
          <p:spPr bwMode="gray">
            <a:xfrm>
              <a:off x="1092200" y="2112812"/>
              <a:ext cx="2098675" cy="2803525"/>
            </a:xfrm>
            <a:prstGeom prst="roundRect">
              <a:avLst>
                <a:gd name="adj" fmla="val 16667"/>
              </a:avLst>
            </a:prstGeom>
            <a:solidFill>
              <a:srgbClr val="3CA1E6"/>
            </a:solidFill>
            <a:ln w="9525">
              <a:noFill/>
              <a:round/>
              <a:headEnd/>
              <a:tailEnd/>
            </a:ln>
            <a:effectLst/>
          </p:spPr>
          <p:txBody>
            <a:bodyPr wrap="none" anchor="ctr"/>
            <a:lstStyle/>
            <a:p>
              <a:endParaRPr lang="en-US"/>
            </a:p>
          </p:txBody>
        </p:sp>
        <p:sp>
          <p:nvSpPr>
            <p:cNvPr id="89137" name="AutoShape 49"/>
            <p:cNvSpPr>
              <a:spLocks noChangeArrowheads="1"/>
            </p:cNvSpPr>
            <p:nvPr/>
          </p:nvSpPr>
          <p:spPr bwMode="gray">
            <a:xfrm>
              <a:off x="1143000" y="4243388"/>
              <a:ext cx="2070100"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endParaRPr lang="en-US"/>
            </a:p>
          </p:txBody>
        </p:sp>
        <p:sp>
          <p:nvSpPr>
            <p:cNvPr id="89138" name="AutoShape 50"/>
            <p:cNvSpPr>
              <a:spLocks noChangeArrowheads="1"/>
            </p:cNvSpPr>
            <p:nvPr/>
          </p:nvSpPr>
          <p:spPr bwMode="gray">
            <a:xfrm>
              <a:off x="1143000" y="2201863"/>
              <a:ext cx="2070100"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endParaRPr lang="en-US"/>
            </a:p>
          </p:txBody>
        </p:sp>
        <p:grpSp>
          <p:nvGrpSpPr>
            <p:cNvPr id="3" name="Group 51"/>
            <p:cNvGrpSpPr>
              <a:grpSpLocks/>
            </p:cNvGrpSpPr>
            <p:nvPr/>
          </p:nvGrpSpPr>
          <p:grpSpPr bwMode="auto">
            <a:xfrm>
              <a:off x="1836738" y="1863725"/>
              <a:ext cx="642937" cy="642938"/>
              <a:chOff x="1289" y="582"/>
              <a:chExt cx="668" cy="668"/>
            </a:xfrm>
          </p:grpSpPr>
          <p:sp>
            <p:nvSpPr>
              <p:cNvPr id="89140" name="Oval 52"/>
              <p:cNvSpPr>
                <a:spLocks noChangeArrowheads="1"/>
              </p:cNvSpPr>
              <p:nvPr/>
            </p:nvSpPr>
            <p:spPr bwMode="gray">
              <a:xfrm>
                <a:off x="1289" y="582"/>
                <a:ext cx="668" cy="668"/>
              </a:xfrm>
              <a:prstGeom prst="ellipse">
                <a:avLst/>
              </a:prstGeom>
              <a:solidFill>
                <a:srgbClr val="333333"/>
              </a:solidFill>
              <a:ln w="38100" algn="ctr">
                <a:noFill/>
                <a:round/>
                <a:headEnd/>
                <a:tailEnd/>
              </a:ln>
              <a:effectLst/>
            </p:spPr>
            <p:txBody>
              <a:bodyPr anchor="ctr">
                <a:spAutoFit/>
              </a:bodyPr>
              <a:lstStyle/>
              <a:p>
                <a:endParaRPr lang="en-US"/>
              </a:p>
            </p:txBody>
          </p:sp>
          <p:sp>
            <p:nvSpPr>
              <p:cNvPr id="89141" name="Oval 53"/>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89142" name="Oval 54"/>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89143" name="Oval 55"/>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89144" name="Oval 56"/>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grpSp>
      <p:sp>
        <p:nvSpPr>
          <p:cNvPr id="89090" name="Rectangle 2"/>
          <p:cNvSpPr>
            <a:spLocks noGrp="1" noChangeArrowheads="1"/>
          </p:cNvSpPr>
          <p:nvPr>
            <p:ph type="title"/>
          </p:nvPr>
        </p:nvSpPr>
        <p:spPr>
          <a:xfrm>
            <a:off x="762000" y="185738"/>
            <a:ext cx="7696200" cy="563562"/>
          </a:xfrm>
        </p:spPr>
        <p:txBody>
          <a:bodyPr/>
          <a:lstStyle/>
          <a:p>
            <a:r>
              <a:rPr lang="en-US" sz="2800" b="1" dirty="0" smtClean="0"/>
              <a:t>GLOBAL UNITED LIMITED PLANS</a:t>
            </a:r>
            <a:endParaRPr lang="en-US" sz="2800" dirty="0"/>
          </a:p>
        </p:txBody>
      </p:sp>
      <p:sp>
        <p:nvSpPr>
          <p:cNvPr id="89146" name="Text Box 58"/>
          <p:cNvSpPr txBox="1">
            <a:spLocks noChangeArrowheads="1"/>
          </p:cNvSpPr>
          <p:nvPr/>
        </p:nvSpPr>
        <p:spPr bwMode="gray">
          <a:xfrm>
            <a:off x="1143000" y="2209800"/>
            <a:ext cx="7162800" cy="4031873"/>
          </a:xfrm>
          <a:prstGeom prst="rect">
            <a:avLst/>
          </a:prstGeom>
          <a:noFill/>
          <a:ln w="9525" algn="ctr">
            <a:noFill/>
            <a:miter lim="800000"/>
            <a:headEnd/>
            <a:tailEnd/>
          </a:ln>
          <a:effectLst>
            <a:outerShdw blurRad="50800" dist="50800" dir="5400000" sx="10000" sy="10000" algn="ctr" rotWithShape="0">
              <a:srgbClr val="000000"/>
            </a:outerShdw>
          </a:effectLst>
        </p:spPr>
        <p:txBody>
          <a:bodyPr wrap="square">
            <a:spAutoFit/>
          </a:bodyPr>
          <a:lstStyle/>
          <a:p>
            <a:r>
              <a:rPr lang="en-US" sz="2800" b="1" dirty="0" smtClean="0">
                <a:solidFill>
                  <a:schemeClr val="accent2">
                    <a:lumMod val="10000"/>
                  </a:schemeClr>
                </a:solidFill>
              </a:rPr>
              <a:t>$128 Individual Plan</a:t>
            </a:r>
          </a:p>
          <a:p>
            <a:r>
              <a:rPr lang="en-US" sz="2800" b="1" dirty="0" smtClean="0">
                <a:solidFill>
                  <a:schemeClr val="accent2">
                    <a:lumMod val="10000"/>
                  </a:schemeClr>
                </a:solidFill>
              </a:rPr>
              <a:t>$249 Family  Plan</a:t>
            </a:r>
            <a:endParaRPr lang="en-US" sz="2800" dirty="0" smtClean="0">
              <a:solidFill>
                <a:schemeClr val="accent2">
                  <a:lumMod val="10000"/>
                </a:schemeClr>
              </a:solidFill>
            </a:endParaRPr>
          </a:p>
          <a:p>
            <a:pPr>
              <a:buFont typeface="Arial" pitchFamily="34" charset="0"/>
              <a:buChar char="•"/>
            </a:pPr>
            <a:r>
              <a:rPr lang="en-US" sz="2000" dirty="0" smtClean="0">
                <a:solidFill>
                  <a:schemeClr val="accent2">
                    <a:lumMod val="10000"/>
                  </a:schemeClr>
                </a:solidFill>
              </a:rPr>
              <a:t>Accident Medical/Dental Expense Benefits    $1,000</a:t>
            </a:r>
          </a:p>
          <a:p>
            <a:pPr>
              <a:buFont typeface="Arial" pitchFamily="34" charset="0"/>
              <a:buChar char="•"/>
            </a:pPr>
            <a:r>
              <a:rPr lang="en-US" sz="2000" dirty="0" smtClean="0">
                <a:solidFill>
                  <a:schemeClr val="accent2">
                    <a:lumMod val="10000"/>
                  </a:schemeClr>
                </a:solidFill>
              </a:rPr>
              <a:t>Accidental Death &amp; Dismemberment Benefit  $2,500</a:t>
            </a:r>
          </a:p>
          <a:p>
            <a:pPr>
              <a:buFont typeface="Arial" pitchFamily="34" charset="0"/>
              <a:buChar char="•"/>
            </a:pPr>
            <a:r>
              <a:rPr lang="en-US" sz="2000" dirty="0" smtClean="0">
                <a:solidFill>
                  <a:schemeClr val="accent2">
                    <a:lumMod val="10000"/>
                  </a:schemeClr>
                </a:solidFill>
              </a:rPr>
              <a:t>Accident Disability Benefit                               $250 per month</a:t>
            </a:r>
          </a:p>
          <a:p>
            <a:pPr>
              <a:buFont typeface="Arial" pitchFamily="34" charset="0"/>
              <a:buChar char="•"/>
            </a:pPr>
            <a:r>
              <a:rPr lang="en-US" sz="2000" dirty="0" smtClean="0">
                <a:solidFill>
                  <a:schemeClr val="accent2">
                    <a:lumMod val="10000"/>
                  </a:schemeClr>
                </a:solidFill>
              </a:rPr>
              <a:t>Doctor Visit Benefit   $50 per visit  5 visits per family per calendar year.</a:t>
            </a:r>
          </a:p>
          <a:p>
            <a:pPr>
              <a:buFont typeface="Arial" pitchFamily="34" charset="0"/>
              <a:buChar char="•"/>
            </a:pPr>
            <a:r>
              <a:rPr lang="en-US" sz="2000" dirty="0" smtClean="0">
                <a:solidFill>
                  <a:schemeClr val="accent2">
                    <a:lumMod val="10000"/>
                  </a:schemeClr>
                </a:solidFill>
              </a:rPr>
              <a:t>Daily Hospital Confinement Benefit              $250 per day</a:t>
            </a:r>
          </a:p>
          <a:p>
            <a:pPr>
              <a:buFont typeface="Arial" pitchFamily="34" charset="0"/>
              <a:buChar char="•"/>
            </a:pPr>
            <a:r>
              <a:rPr lang="en-US" sz="2000" dirty="0" smtClean="0">
                <a:solidFill>
                  <a:schemeClr val="accent2">
                    <a:lumMod val="10000"/>
                  </a:schemeClr>
                </a:solidFill>
              </a:rPr>
              <a:t>ICU                                                                $250 per day</a:t>
            </a:r>
          </a:p>
          <a:p>
            <a:pPr>
              <a:buFont typeface="Arial" pitchFamily="34" charset="0"/>
              <a:buChar char="•"/>
            </a:pPr>
            <a:r>
              <a:rPr lang="en-US" sz="2000" dirty="0" smtClean="0">
                <a:solidFill>
                  <a:schemeClr val="accent2">
                    <a:lumMod val="10000"/>
                  </a:schemeClr>
                </a:solidFill>
              </a:rPr>
              <a:t>Inpatient/Outpatient Surgery                         $25 unit value</a:t>
            </a:r>
          </a:p>
          <a:p>
            <a:pPr>
              <a:buFont typeface="Arial" pitchFamily="34" charset="0"/>
              <a:buChar char="•"/>
            </a:pPr>
            <a:r>
              <a:rPr lang="en-US" sz="2000" dirty="0" smtClean="0">
                <a:solidFill>
                  <a:schemeClr val="accent2">
                    <a:lumMod val="10000"/>
                  </a:schemeClr>
                </a:solidFill>
              </a:rPr>
              <a:t>Ambulance Benefits                               $100 per transport</a:t>
            </a:r>
          </a:p>
          <a:p>
            <a:pPr>
              <a:buFont typeface="Arial" pitchFamily="34" charset="0"/>
              <a:buChar char="•"/>
            </a:pPr>
            <a:endParaRPr lang="en-US" sz="2000" dirty="0" smtClean="0">
              <a:solidFill>
                <a:schemeClr val="accent2">
                  <a:lumMod val="10000"/>
                </a:schemeClr>
              </a:solidFill>
            </a:endParaRPr>
          </a:p>
        </p:txBody>
      </p:sp>
      <p:sp>
        <p:nvSpPr>
          <p:cNvPr id="44" name="Rectangle 43"/>
          <p:cNvSpPr/>
          <p:nvPr/>
        </p:nvSpPr>
        <p:spPr>
          <a:xfrm>
            <a:off x="3733800" y="1524000"/>
            <a:ext cx="1887055" cy="461665"/>
          </a:xfrm>
          <a:prstGeom prst="rect">
            <a:avLst/>
          </a:prstGeom>
        </p:spPr>
        <p:txBody>
          <a:bodyPr wrap="none">
            <a:spAutoFit/>
          </a:bodyPr>
          <a:lstStyle/>
          <a:p>
            <a:r>
              <a:rPr lang="en-US" sz="2400" b="1" dirty="0" smtClean="0">
                <a:solidFill>
                  <a:schemeClr val="accent2">
                    <a:lumMod val="10000"/>
                  </a:schemeClr>
                </a:solidFill>
              </a:rPr>
              <a:t>250 PLAN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9146"/>
                                        </p:tgtEl>
                                        <p:attrNameLst>
                                          <p:attrName>style.visibility</p:attrName>
                                        </p:attrNameLst>
                                      </p:cBhvr>
                                      <p:to>
                                        <p:strVal val="visible"/>
                                      </p:to>
                                    </p:set>
                                    <p:animEffect transition="in" filter="fade">
                                      <p:cBhvr>
                                        <p:cTn id="14" dur="1000"/>
                                        <p:tgtEl>
                                          <p:spTgt spid="8914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4">
                                            <p:txEl>
                                              <p:pRg st="0" end="0"/>
                                            </p:txEl>
                                          </p:spTgt>
                                        </p:tgtEl>
                                        <p:attrNameLst>
                                          <p:attrName>style.visibility</p:attrName>
                                        </p:attrNameLst>
                                      </p:cBhvr>
                                      <p:to>
                                        <p:strVal val="visible"/>
                                      </p:to>
                                    </p:set>
                                    <p:animEffect transition="in" filter="fade">
                                      <p:cBhvr>
                                        <p:cTn id="17" dur="2000"/>
                                        <p:tgtEl>
                                          <p:spTgt spid="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146" grpId="0"/>
      <p:bldP spid="44"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39"/>
          <p:cNvGrpSpPr/>
          <p:nvPr/>
        </p:nvGrpSpPr>
        <p:grpSpPr>
          <a:xfrm>
            <a:off x="838200" y="1219199"/>
            <a:ext cx="7696200" cy="5638801"/>
            <a:chOff x="1092200" y="1863725"/>
            <a:chExt cx="2163763" cy="3165475"/>
          </a:xfrm>
          <a:effectLst/>
        </p:grpSpPr>
        <p:sp>
          <p:nvSpPr>
            <p:cNvPr id="89135" name="AutoShape 47"/>
            <p:cNvSpPr>
              <a:spLocks noChangeArrowheads="1"/>
            </p:cNvSpPr>
            <p:nvPr/>
          </p:nvSpPr>
          <p:spPr bwMode="gray">
            <a:xfrm>
              <a:off x="1092200" y="2171700"/>
              <a:ext cx="2163763" cy="28575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0"/>
                </a:srgbClr>
              </a:prstShdw>
            </a:effectLst>
          </p:spPr>
          <p:txBody>
            <a:bodyPr wrap="none" anchor="ctr"/>
            <a:lstStyle/>
            <a:p>
              <a:endParaRPr lang="en-US"/>
            </a:p>
          </p:txBody>
        </p:sp>
        <p:sp>
          <p:nvSpPr>
            <p:cNvPr id="89136" name="AutoShape 48"/>
            <p:cNvSpPr>
              <a:spLocks noChangeArrowheads="1"/>
            </p:cNvSpPr>
            <p:nvPr/>
          </p:nvSpPr>
          <p:spPr bwMode="gray">
            <a:xfrm>
              <a:off x="1092200" y="2112812"/>
              <a:ext cx="2098675" cy="2803525"/>
            </a:xfrm>
            <a:prstGeom prst="roundRect">
              <a:avLst>
                <a:gd name="adj" fmla="val 16667"/>
              </a:avLst>
            </a:prstGeom>
            <a:solidFill>
              <a:srgbClr val="3CA1E6"/>
            </a:solidFill>
            <a:ln w="9525">
              <a:noFill/>
              <a:round/>
              <a:headEnd/>
              <a:tailEnd/>
            </a:ln>
            <a:effectLst/>
          </p:spPr>
          <p:txBody>
            <a:bodyPr wrap="none" anchor="ctr"/>
            <a:lstStyle/>
            <a:p>
              <a:endParaRPr lang="en-US"/>
            </a:p>
          </p:txBody>
        </p:sp>
        <p:sp>
          <p:nvSpPr>
            <p:cNvPr id="89137" name="AutoShape 49"/>
            <p:cNvSpPr>
              <a:spLocks noChangeArrowheads="1"/>
            </p:cNvSpPr>
            <p:nvPr/>
          </p:nvSpPr>
          <p:spPr bwMode="gray">
            <a:xfrm>
              <a:off x="1143000" y="4243388"/>
              <a:ext cx="2070100"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endParaRPr lang="en-US"/>
            </a:p>
          </p:txBody>
        </p:sp>
        <p:sp>
          <p:nvSpPr>
            <p:cNvPr id="89138" name="AutoShape 50"/>
            <p:cNvSpPr>
              <a:spLocks noChangeArrowheads="1"/>
            </p:cNvSpPr>
            <p:nvPr/>
          </p:nvSpPr>
          <p:spPr bwMode="gray">
            <a:xfrm>
              <a:off x="1143000" y="2201863"/>
              <a:ext cx="2070100"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endParaRPr lang="en-US"/>
            </a:p>
          </p:txBody>
        </p:sp>
        <p:grpSp>
          <p:nvGrpSpPr>
            <p:cNvPr id="3" name="Group 51"/>
            <p:cNvGrpSpPr>
              <a:grpSpLocks/>
            </p:cNvGrpSpPr>
            <p:nvPr/>
          </p:nvGrpSpPr>
          <p:grpSpPr bwMode="auto">
            <a:xfrm>
              <a:off x="1836738" y="1863725"/>
              <a:ext cx="642937" cy="642938"/>
              <a:chOff x="1289" y="582"/>
              <a:chExt cx="668" cy="668"/>
            </a:xfrm>
          </p:grpSpPr>
          <p:sp>
            <p:nvSpPr>
              <p:cNvPr id="89140" name="Oval 52"/>
              <p:cNvSpPr>
                <a:spLocks noChangeArrowheads="1"/>
              </p:cNvSpPr>
              <p:nvPr/>
            </p:nvSpPr>
            <p:spPr bwMode="gray">
              <a:xfrm>
                <a:off x="1289" y="582"/>
                <a:ext cx="668" cy="668"/>
              </a:xfrm>
              <a:prstGeom prst="ellipse">
                <a:avLst/>
              </a:prstGeom>
              <a:solidFill>
                <a:srgbClr val="333333"/>
              </a:solidFill>
              <a:ln w="38100" algn="ctr">
                <a:noFill/>
                <a:round/>
                <a:headEnd/>
                <a:tailEnd/>
              </a:ln>
              <a:effectLst/>
            </p:spPr>
            <p:txBody>
              <a:bodyPr anchor="ctr">
                <a:spAutoFit/>
              </a:bodyPr>
              <a:lstStyle/>
              <a:p>
                <a:endParaRPr lang="en-US"/>
              </a:p>
            </p:txBody>
          </p:sp>
          <p:sp>
            <p:nvSpPr>
              <p:cNvPr id="89141" name="Oval 53"/>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89142" name="Oval 54"/>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89143" name="Oval 55"/>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89144" name="Oval 56"/>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grpSp>
      <p:sp>
        <p:nvSpPr>
          <p:cNvPr id="89090" name="Rectangle 2"/>
          <p:cNvSpPr>
            <a:spLocks noGrp="1" noChangeArrowheads="1"/>
          </p:cNvSpPr>
          <p:nvPr>
            <p:ph type="title"/>
          </p:nvPr>
        </p:nvSpPr>
        <p:spPr>
          <a:xfrm>
            <a:off x="762000" y="185738"/>
            <a:ext cx="7696200" cy="563562"/>
          </a:xfrm>
        </p:spPr>
        <p:txBody>
          <a:bodyPr/>
          <a:lstStyle/>
          <a:p>
            <a:r>
              <a:rPr lang="en-US" sz="2800" b="1" dirty="0" smtClean="0"/>
              <a:t>GLOBAL UNITED LIMITED PLANS</a:t>
            </a:r>
            <a:endParaRPr lang="en-US" sz="2800" dirty="0"/>
          </a:p>
        </p:txBody>
      </p:sp>
      <p:sp>
        <p:nvSpPr>
          <p:cNvPr id="89146" name="Text Box 58"/>
          <p:cNvSpPr txBox="1">
            <a:spLocks noChangeArrowheads="1"/>
          </p:cNvSpPr>
          <p:nvPr/>
        </p:nvSpPr>
        <p:spPr bwMode="gray">
          <a:xfrm>
            <a:off x="1143000" y="2209800"/>
            <a:ext cx="7162800" cy="3539430"/>
          </a:xfrm>
          <a:prstGeom prst="rect">
            <a:avLst/>
          </a:prstGeom>
          <a:noFill/>
          <a:ln w="9525" algn="ctr">
            <a:noFill/>
            <a:miter lim="800000"/>
            <a:headEnd/>
            <a:tailEnd/>
          </a:ln>
          <a:effectLst>
            <a:outerShdw blurRad="50800" dist="50800" dir="5400000" sx="10000" sy="10000" algn="ctr" rotWithShape="0">
              <a:srgbClr val="000000"/>
            </a:outerShdw>
          </a:effectLst>
        </p:spPr>
        <p:txBody>
          <a:bodyPr wrap="square">
            <a:spAutoFit/>
          </a:bodyPr>
          <a:lstStyle/>
          <a:p>
            <a:r>
              <a:rPr lang="en-US" sz="2800" b="1" dirty="0" smtClean="0">
                <a:solidFill>
                  <a:schemeClr val="accent2">
                    <a:lumMod val="10000"/>
                  </a:schemeClr>
                </a:solidFill>
              </a:rPr>
              <a:t>$1,000,000</a:t>
            </a:r>
          </a:p>
          <a:p>
            <a:r>
              <a:rPr lang="en-US" sz="2800" b="1" dirty="0" smtClean="0">
                <a:solidFill>
                  <a:schemeClr val="accent2">
                    <a:lumMod val="10000"/>
                  </a:schemeClr>
                </a:solidFill>
              </a:rPr>
              <a:t>Individual Coverage</a:t>
            </a:r>
          </a:p>
          <a:p>
            <a:pPr>
              <a:buFont typeface="Arial" pitchFamily="34" charset="0"/>
              <a:buChar char="•"/>
            </a:pPr>
            <a:r>
              <a:rPr lang="en-US" sz="2800" b="1" dirty="0" smtClean="0">
                <a:solidFill>
                  <a:schemeClr val="accent2">
                    <a:lumMod val="10000"/>
                  </a:schemeClr>
                </a:solidFill>
              </a:rPr>
              <a:t>Common Carrier  $1,000,000</a:t>
            </a:r>
          </a:p>
          <a:p>
            <a:pPr>
              <a:buFont typeface="Arial" pitchFamily="34" charset="0"/>
              <a:buChar char="•"/>
            </a:pPr>
            <a:r>
              <a:rPr lang="en-US" sz="2800" b="1" dirty="0" smtClean="0">
                <a:solidFill>
                  <a:schemeClr val="accent2">
                    <a:lumMod val="10000"/>
                  </a:schemeClr>
                </a:solidFill>
              </a:rPr>
              <a:t>Motor Vehicle       $100,000</a:t>
            </a:r>
          </a:p>
          <a:p>
            <a:pPr>
              <a:buFont typeface="Arial" pitchFamily="34" charset="0"/>
              <a:buChar char="•"/>
            </a:pPr>
            <a:r>
              <a:rPr lang="en-US" sz="2800" b="1" dirty="0" smtClean="0">
                <a:solidFill>
                  <a:schemeClr val="accent2">
                    <a:lumMod val="10000"/>
                  </a:schemeClr>
                </a:solidFill>
              </a:rPr>
              <a:t>24 Hour                  $25,000</a:t>
            </a:r>
          </a:p>
          <a:p>
            <a:r>
              <a:rPr lang="en-US" sz="2400" b="1" dirty="0" smtClean="0">
                <a:solidFill>
                  <a:schemeClr val="accent2">
                    <a:lumMod val="10000"/>
                  </a:schemeClr>
                </a:solidFill>
              </a:rPr>
              <a:t>FAMILY COVERAGE  Primary   Spouse Children</a:t>
            </a:r>
          </a:p>
          <a:p>
            <a:pPr>
              <a:buFont typeface="Arial" pitchFamily="34" charset="0"/>
              <a:buChar char="•"/>
            </a:pPr>
            <a:r>
              <a:rPr lang="en-US" sz="2000" b="1" dirty="0" smtClean="0">
                <a:solidFill>
                  <a:schemeClr val="accent2">
                    <a:lumMod val="10000"/>
                  </a:schemeClr>
                </a:solidFill>
              </a:rPr>
              <a:t>Common Carrier           $1,000,000     $250,000   $20,000</a:t>
            </a:r>
          </a:p>
          <a:p>
            <a:pPr>
              <a:buFont typeface="Arial" pitchFamily="34" charset="0"/>
              <a:buChar char="•"/>
            </a:pPr>
            <a:r>
              <a:rPr lang="en-US" sz="2000" b="1" dirty="0" smtClean="0">
                <a:solidFill>
                  <a:schemeClr val="accent2">
                    <a:lumMod val="10000"/>
                  </a:schemeClr>
                </a:solidFill>
              </a:rPr>
              <a:t>Motor Vehicles              $100,000        $50,000     $5,000</a:t>
            </a:r>
          </a:p>
          <a:p>
            <a:pPr>
              <a:buFont typeface="Arial" pitchFamily="34" charset="0"/>
              <a:buChar char="•"/>
            </a:pPr>
            <a:r>
              <a:rPr lang="en-US" sz="2000" b="1" dirty="0" smtClean="0">
                <a:solidFill>
                  <a:schemeClr val="accent2">
                    <a:lumMod val="10000"/>
                  </a:schemeClr>
                </a:solidFill>
              </a:rPr>
              <a:t>24 Hour                           $25,000         $10,000      $3,000</a:t>
            </a:r>
          </a:p>
        </p:txBody>
      </p:sp>
      <p:sp>
        <p:nvSpPr>
          <p:cNvPr id="44" name="Rectangle 43"/>
          <p:cNvSpPr/>
          <p:nvPr/>
        </p:nvSpPr>
        <p:spPr>
          <a:xfrm>
            <a:off x="3733800" y="1524000"/>
            <a:ext cx="1887055" cy="461665"/>
          </a:xfrm>
          <a:prstGeom prst="rect">
            <a:avLst/>
          </a:prstGeom>
        </p:spPr>
        <p:txBody>
          <a:bodyPr wrap="none">
            <a:spAutoFit/>
          </a:bodyPr>
          <a:lstStyle/>
          <a:p>
            <a:r>
              <a:rPr lang="en-US" sz="2400" b="1" dirty="0" smtClean="0">
                <a:solidFill>
                  <a:schemeClr val="accent2">
                    <a:lumMod val="10000"/>
                  </a:schemeClr>
                </a:solidFill>
              </a:rPr>
              <a:t>250 PLAN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9146"/>
                                        </p:tgtEl>
                                        <p:attrNameLst>
                                          <p:attrName>style.visibility</p:attrName>
                                        </p:attrNameLst>
                                      </p:cBhvr>
                                      <p:to>
                                        <p:strVal val="visible"/>
                                      </p:to>
                                    </p:set>
                                    <p:animEffect transition="in" filter="fade">
                                      <p:cBhvr>
                                        <p:cTn id="14" dur="1000"/>
                                        <p:tgtEl>
                                          <p:spTgt spid="8914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4">
                                            <p:txEl>
                                              <p:pRg st="0" end="0"/>
                                            </p:txEl>
                                          </p:spTgt>
                                        </p:tgtEl>
                                        <p:attrNameLst>
                                          <p:attrName>style.visibility</p:attrName>
                                        </p:attrNameLst>
                                      </p:cBhvr>
                                      <p:to>
                                        <p:strVal val="visible"/>
                                      </p:to>
                                    </p:set>
                                    <p:animEffect transition="in" filter="fade">
                                      <p:cBhvr>
                                        <p:cTn id="17" dur="2000"/>
                                        <p:tgtEl>
                                          <p:spTgt spid="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146" grpId="0"/>
      <p:bldP spid="44"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42"/>
          <p:cNvGrpSpPr/>
          <p:nvPr/>
        </p:nvGrpSpPr>
        <p:grpSpPr>
          <a:xfrm>
            <a:off x="5303837" y="1143000"/>
            <a:ext cx="2163763" cy="5715000"/>
            <a:chOff x="5816600" y="1863725"/>
            <a:chExt cx="2163763" cy="3165475"/>
          </a:xfrm>
        </p:grpSpPr>
        <p:sp>
          <p:nvSpPr>
            <p:cNvPr id="89147" name="AutoShape 59"/>
            <p:cNvSpPr>
              <a:spLocks noChangeArrowheads="1"/>
            </p:cNvSpPr>
            <p:nvPr/>
          </p:nvSpPr>
          <p:spPr bwMode="gray">
            <a:xfrm>
              <a:off x="5816600" y="2171700"/>
              <a:ext cx="2163763" cy="2857500"/>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endParaRPr lang="en-US"/>
            </a:p>
          </p:txBody>
        </p:sp>
        <p:sp>
          <p:nvSpPr>
            <p:cNvPr id="89148" name="AutoShape 60"/>
            <p:cNvSpPr>
              <a:spLocks noChangeArrowheads="1"/>
            </p:cNvSpPr>
            <p:nvPr/>
          </p:nvSpPr>
          <p:spPr bwMode="gray">
            <a:xfrm>
              <a:off x="5849938" y="2179638"/>
              <a:ext cx="2098675" cy="2803525"/>
            </a:xfrm>
            <a:prstGeom prst="roundRect">
              <a:avLst>
                <a:gd name="adj" fmla="val 16667"/>
              </a:avLst>
            </a:prstGeom>
            <a:solidFill>
              <a:srgbClr val="E9E065"/>
            </a:solidFill>
            <a:ln w="9525">
              <a:noFill/>
              <a:round/>
              <a:headEnd/>
              <a:tailEnd/>
            </a:ln>
            <a:effectLst/>
          </p:spPr>
          <p:txBody>
            <a:bodyPr wrap="none" anchor="ctr"/>
            <a:lstStyle/>
            <a:p>
              <a:endParaRPr lang="en-US"/>
            </a:p>
          </p:txBody>
        </p:sp>
        <p:sp>
          <p:nvSpPr>
            <p:cNvPr id="89149" name="AutoShape 61"/>
            <p:cNvSpPr>
              <a:spLocks noChangeArrowheads="1"/>
            </p:cNvSpPr>
            <p:nvPr/>
          </p:nvSpPr>
          <p:spPr bwMode="gray">
            <a:xfrm>
              <a:off x="5867400" y="4243388"/>
              <a:ext cx="2070100" cy="709612"/>
            </a:xfrm>
            <a:prstGeom prst="roundRect">
              <a:avLst>
                <a:gd name="adj" fmla="val 50000"/>
              </a:avLst>
            </a:prstGeom>
            <a:gradFill rotWithShape="1">
              <a:gsLst>
                <a:gs pos="0">
                  <a:srgbClr val="E9E065"/>
                </a:gs>
                <a:gs pos="100000">
                  <a:srgbClr val="E9E065">
                    <a:gamma/>
                    <a:tint val="57647"/>
                    <a:invGamma/>
                  </a:srgbClr>
                </a:gs>
              </a:gsLst>
              <a:lin ang="5400000" scaled="1"/>
            </a:gradFill>
            <a:ln w="9525">
              <a:noFill/>
              <a:round/>
              <a:headEnd/>
              <a:tailEnd/>
            </a:ln>
            <a:effectLst/>
          </p:spPr>
          <p:txBody>
            <a:bodyPr wrap="none" anchor="ctr"/>
            <a:lstStyle/>
            <a:p>
              <a:endParaRPr lang="en-US"/>
            </a:p>
          </p:txBody>
        </p:sp>
        <p:sp>
          <p:nvSpPr>
            <p:cNvPr id="89150" name="AutoShape 62"/>
            <p:cNvSpPr>
              <a:spLocks noChangeArrowheads="1"/>
            </p:cNvSpPr>
            <p:nvPr/>
          </p:nvSpPr>
          <p:spPr bwMode="gray">
            <a:xfrm>
              <a:off x="5867400" y="2201863"/>
              <a:ext cx="2070100" cy="708025"/>
            </a:xfrm>
            <a:prstGeom prst="roundRect">
              <a:avLst>
                <a:gd name="adj" fmla="val 50000"/>
              </a:avLst>
            </a:prstGeom>
            <a:gradFill rotWithShape="1">
              <a:gsLst>
                <a:gs pos="0">
                  <a:srgbClr val="E9E065">
                    <a:gamma/>
                    <a:tint val="33333"/>
                    <a:invGamma/>
                  </a:srgbClr>
                </a:gs>
                <a:gs pos="100000">
                  <a:srgbClr val="E9E065"/>
                </a:gs>
              </a:gsLst>
              <a:lin ang="5400000" scaled="1"/>
            </a:gradFill>
            <a:ln w="9525">
              <a:noFill/>
              <a:round/>
              <a:headEnd/>
              <a:tailEnd/>
            </a:ln>
            <a:effectLst/>
          </p:spPr>
          <p:txBody>
            <a:bodyPr wrap="none" anchor="ctr"/>
            <a:lstStyle/>
            <a:p>
              <a:endParaRPr lang="en-US"/>
            </a:p>
          </p:txBody>
        </p:sp>
        <p:grpSp>
          <p:nvGrpSpPr>
            <p:cNvPr id="3" name="Group 63"/>
            <p:cNvGrpSpPr>
              <a:grpSpLocks/>
            </p:cNvGrpSpPr>
            <p:nvPr/>
          </p:nvGrpSpPr>
          <p:grpSpPr bwMode="auto">
            <a:xfrm>
              <a:off x="6561138" y="1863725"/>
              <a:ext cx="642937" cy="642938"/>
              <a:chOff x="1289" y="582"/>
              <a:chExt cx="668" cy="668"/>
            </a:xfrm>
          </p:grpSpPr>
          <p:sp>
            <p:nvSpPr>
              <p:cNvPr id="89152" name="Oval 64"/>
              <p:cNvSpPr>
                <a:spLocks noChangeArrowheads="1"/>
              </p:cNvSpPr>
              <p:nvPr/>
            </p:nvSpPr>
            <p:spPr bwMode="gray">
              <a:xfrm>
                <a:off x="1289" y="582"/>
                <a:ext cx="668" cy="668"/>
              </a:xfrm>
              <a:prstGeom prst="ellipse">
                <a:avLst/>
              </a:prstGeom>
              <a:solidFill>
                <a:srgbClr val="333333"/>
              </a:solidFill>
              <a:ln w="38100" algn="ctr">
                <a:noFill/>
                <a:round/>
                <a:headEnd/>
                <a:tailEnd/>
              </a:ln>
              <a:effectLst/>
            </p:spPr>
            <p:txBody>
              <a:bodyPr anchor="ctr">
                <a:spAutoFit/>
              </a:bodyPr>
              <a:lstStyle/>
              <a:p>
                <a:endParaRPr lang="en-US"/>
              </a:p>
            </p:txBody>
          </p:sp>
          <p:sp>
            <p:nvSpPr>
              <p:cNvPr id="89153" name="Oval 65"/>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89154" name="Oval 66"/>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89155" name="Oval 67"/>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89156" name="Oval 68"/>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grpSp>
      <p:grpSp>
        <p:nvGrpSpPr>
          <p:cNvPr id="4" name="Group 41"/>
          <p:cNvGrpSpPr/>
          <p:nvPr/>
        </p:nvGrpSpPr>
        <p:grpSpPr>
          <a:xfrm>
            <a:off x="1676400" y="1143000"/>
            <a:ext cx="2163763" cy="5715000"/>
            <a:chOff x="3454400" y="1863725"/>
            <a:chExt cx="2163763" cy="3165475"/>
          </a:xfrm>
        </p:grpSpPr>
        <p:sp>
          <p:nvSpPr>
            <p:cNvPr id="89159" name="AutoShape 71"/>
            <p:cNvSpPr>
              <a:spLocks noChangeArrowheads="1"/>
            </p:cNvSpPr>
            <p:nvPr/>
          </p:nvSpPr>
          <p:spPr bwMode="gray">
            <a:xfrm>
              <a:off x="3454400" y="2171700"/>
              <a:ext cx="2163763" cy="2857500"/>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endParaRPr lang="en-US"/>
            </a:p>
          </p:txBody>
        </p:sp>
        <p:sp>
          <p:nvSpPr>
            <p:cNvPr id="89160" name="AutoShape 72"/>
            <p:cNvSpPr>
              <a:spLocks noChangeArrowheads="1"/>
            </p:cNvSpPr>
            <p:nvPr/>
          </p:nvSpPr>
          <p:spPr bwMode="gray">
            <a:xfrm>
              <a:off x="3487738" y="2179638"/>
              <a:ext cx="2098675" cy="2803525"/>
            </a:xfrm>
            <a:prstGeom prst="roundRect">
              <a:avLst>
                <a:gd name="adj" fmla="val 16667"/>
              </a:avLst>
            </a:prstGeom>
            <a:solidFill>
              <a:srgbClr val="73E77E"/>
            </a:solidFill>
            <a:ln w="9525">
              <a:noFill/>
              <a:round/>
              <a:headEnd/>
              <a:tailEnd/>
            </a:ln>
            <a:effectLst/>
          </p:spPr>
          <p:txBody>
            <a:bodyPr wrap="none" anchor="ctr"/>
            <a:lstStyle/>
            <a:p>
              <a:endParaRPr lang="en-US"/>
            </a:p>
          </p:txBody>
        </p:sp>
        <p:sp>
          <p:nvSpPr>
            <p:cNvPr id="89161" name="AutoShape 73"/>
            <p:cNvSpPr>
              <a:spLocks noChangeArrowheads="1"/>
            </p:cNvSpPr>
            <p:nvPr/>
          </p:nvSpPr>
          <p:spPr bwMode="gray">
            <a:xfrm>
              <a:off x="3505200" y="4243388"/>
              <a:ext cx="2070100" cy="709612"/>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endParaRPr lang="en-US"/>
            </a:p>
          </p:txBody>
        </p:sp>
        <p:sp>
          <p:nvSpPr>
            <p:cNvPr id="89162" name="AutoShape 74"/>
            <p:cNvSpPr>
              <a:spLocks noChangeArrowheads="1"/>
            </p:cNvSpPr>
            <p:nvPr/>
          </p:nvSpPr>
          <p:spPr bwMode="gray">
            <a:xfrm>
              <a:off x="3505200" y="2201863"/>
              <a:ext cx="2070100" cy="708025"/>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endParaRPr lang="en-US"/>
            </a:p>
          </p:txBody>
        </p:sp>
        <p:sp>
          <p:nvSpPr>
            <p:cNvPr id="89163" name="Oval 75"/>
            <p:cNvSpPr>
              <a:spLocks noChangeArrowheads="1"/>
            </p:cNvSpPr>
            <p:nvPr/>
          </p:nvSpPr>
          <p:spPr bwMode="gray">
            <a:xfrm>
              <a:off x="4198938" y="1863725"/>
              <a:ext cx="642937" cy="642938"/>
            </a:xfrm>
            <a:prstGeom prst="ellipse">
              <a:avLst/>
            </a:prstGeom>
            <a:solidFill>
              <a:srgbClr val="333333"/>
            </a:solidFill>
            <a:ln w="38100" algn="ctr">
              <a:noFill/>
              <a:round/>
              <a:headEnd/>
              <a:tailEnd/>
            </a:ln>
            <a:effectLst/>
          </p:spPr>
          <p:txBody>
            <a:bodyPr anchor="ctr">
              <a:spAutoFit/>
            </a:bodyPr>
            <a:lstStyle/>
            <a:p>
              <a:endParaRPr lang="en-US"/>
            </a:p>
          </p:txBody>
        </p:sp>
        <p:sp>
          <p:nvSpPr>
            <p:cNvPr id="89164" name="Oval 76"/>
            <p:cNvSpPr>
              <a:spLocks noChangeArrowheads="1"/>
            </p:cNvSpPr>
            <p:nvPr/>
          </p:nvSpPr>
          <p:spPr bwMode="gray">
            <a:xfrm>
              <a:off x="4205288" y="1868488"/>
              <a:ext cx="622300" cy="622300"/>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89165" name="Oval 77"/>
            <p:cNvSpPr>
              <a:spLocks noChangeArrowheads="1"/>
            </p:cNvSpPr>
            <p:nvPr/>
          </p:nvSpPr>
          <p:spPr bwMode="gray">
            <a:xfrm>
              <a:off x="4213225" y="1871663"/>
              <a:ext cx="608013" cy="608012"/>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89166" name="Oval 78"/>
            <p:cNvSpPr>
              <a:spLocks noChangeArrowheads="1"/>
            </p:cNvSpPr>
            <p:nvPr/>
          </p:nvSpPr>
          <p:spPr bwMode="gray">
            <a:xfrm>
              <a:off x="4219575" y="1878013"/>
              <a:ext cx="577850" cy="566737"/>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89167" name="Oval 79"/>
            <p:cNvSpPr>
              <a:spLocks noChangeArrowheads="1"/>
            </p:cNvSpPr>
            <p:nvPr/>
          </p:nvSpPr>
          <p:spPr bwMode="gray">
            <a:xfrm>
              <a:off x="4254500" y="1893888"/>
              <a:ext cx="512763" cy="460375"/>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sp>
        <p:nvSpPr>
          <p:cNvPr id="89090" name="Rectangle 2"/>
          <p:cNvSpPr>
            <a:spLocks noGrp="1" noChangeArrowheads="1"/>
          </p:cNvSpPr>
          <p:nvPr>
            <p:ph type="title"/>
          </p:nvPr>
        </p:nvSpPr>
        <p:spPr>
          <a:xfrm>
            <a:off x="762000" y="185738"/>
            <a:ext cx="7696200" cy="563562"/>
          </a:xfrm>
        </p:spPr>
        <p:txBody>
          <a:bodyPr/>
          <a:lstStyle/>
          <a:p>
            <a:r>
              <a:rPr lang="en-US" sz="2800" b="1" dirty="0" smtClean="0"/>
              <a:t>GLOBAL UNITED LIMITED PLANS</a:t>
            </a:r>
            <a:endParaRPr lang="en-US" sz="2800" dirty="0"/>
          </a:p>
        </p:txBody>
      </p:sp>
      <p:sp>
        <p:nvSpPr>
          <p:cNvPr id="89158" name="Text Box 70"/>
          <p:cNvSpPr txBox="1">
            <a:spLocks noChangeArrowheads="1"/>
          </p:cNvSpPr>
          <p:nvPr/>
        </p:nvSpPr>
        <p:spPr bwMode="gray">
          <a:xfrm>
            <a:off x="5334000" y="2241352"/>
            <a:ext cx="2209800" cy="4616648"/>
          </a:xfrm>
          <a:prstGeom prst="rect">
            <a:avLst/>
          </a:prstGeom>
          <a:noFill/>
          <a:ln w="9525" algn="ctr">
            <a:noFill/>
            <a:miter lim="800000"/>
            <a:headEnd/>
            <a:tailEnd/>
          </a:ln>
          <a:effectLst/>
        </p:spPr>
        <p:txBody>
          <a:bodyPr wrap="square">
            <a:spAutoFit/>
          </a:bodyPr>
          <a:lstStyle/>
          <a:p>
            <a:r>
              <a:rPr lang="en-US" sz="1400" b="1" dirty="0" smtClean="0">
                <a:solidFill>
                  <a:schemeClr val="accent2">
                    <a:lumMod val="10000"/>
                  </a:schemeClr>
                </a:solidFill>
              </a:rPr>
              <a:t>At last $2000 Individual/$2500 Family Limited Plan</a:t>
            </a:r>
            <a:endParaRPr lang="en-US" sz="1400" dirty="0" smtClean="0">
              <a:solidFill>
                <a:schemeClr val="accent2">
                  <a:lumMod val="10000"/>
                </a:schemeClr>
              </a:solidFill>
            </a:endParaRPr>
          </a:p>
          <a:p>
            <a:r>
              <a:rPr lang="en-US" sz="1400" dirty="0" smtClean="0">
                <a:solidFill>
                  <a:schemeClr val="accent2">
                    <a:lumMod val="10000"/>
                  </a:schemeClr>
                </a:solidFill>
              </a:rPr>
              <a:t>After 90 days access up to $3000 FSA for medical, dental, vision, hearing…</a:t>
            </a:r>
          </a:p>
          <a:p>
            <a:r>
              <a:rPr lang="en-US" sz="1400" dirty="0" smtClean="0">
                <a:solidFill>
                  <a:schemeClr val="accent2">
                    <a:lumMod val="10000"/>
                  </a:schemeClr>
                </a:solidFill>
              </a:rPr>
              <a:t>Plan pays up to $50,000 per year for non pre-existing health members</a:t>
            </a:r>
          </a:p>
          <a:p>
            <a:r>
              <a:rPr lang="en-US" sz="1400" dirty="0" smtClean="0">
                <a:solidFill>
                  <a:schemeClr val="accent2">
                    <a:lumMod val="10000"/>
                  </a:schemeClr>
                </a:solidFill>
              </a:rPr>
              <a:t>Remaining $47,000 only covers major medical, emergency services, accidental </a:t>
            </a:r>
          </a:p>
          <a:p>
            <a:r>
              <a:rPr lang="en-US" sz="1400" dirty="0" smtClean="0">
                <a:solidFill>
                  <a:schemeClr val="accent2">
                    <a:lumMod val="10000"/>
                  </a:schemeClr>
                </a:solidFill>
              </a:rPr>
              <a:t>Plans pay up to $25,000 per year for preexisting members but only up to the 20% portion your insurance doesn’t cover.</a:t>
            </a:r>
          </a:p>
          <a:p>
            <a:r>
              <a:rPr lang="en-US" sz="1400" dirty="0" smtClean="0">
                <a:solidFill>
                  <a:schemeClr val="accent2">
                    <a:lumMod val="10000"/>
                  </a:schemeClr>
                </a:solidFill>
              </a:rPr>
              <a:t>Family Plan covers up to 7 people in total</a:t>
            </a:r>
            <a:endParaRPr lang="en-US" sz="1400" dirty="0">
              <a:solidFill>
                <a:schemeClr val="accent2">
                  <a:lumMod val="10000"/>
                </a:schemeClr>
              </a:solidFill>
            </a:endParaRPr>
          </a:p>
        </p:txBody>
      </p:sp>
      <p:sp>
        <p:nvSpPr>
          <p:cNvPr id="89169" name="Text Box 81"/>
          <p:cNvSpPr txBox="1">
            <a:spLocks noChangeArrowheads="1"/>
          </p:cNvSpPr>
          <p:nvPr/>
        </p:nvSpPr>
        <p:spPr bwMode="gray">
          <a:xfrm>
            <a:off x="1676400" y="2362200"/>
            <a:ext cx="2209800" cy="3754874"/>
          </a:xfrm>
          <a:prstGeom prst="rect">
            <a:avLst/>
          </a:prstGeom>
          <a:noFill/>
          <a:ln w="9525" algn="ctr">
            <a:noFill/>
            <a:miter lim="800000"/>
            <a:headEnd/>
            <a:tailEnd/>
          </a:ln>
          <a:effectLst/>
        </p:spPr>
        <p:txBody>
          <a:bodyPr wrap="square">
            <a:spAutoFit/>
          </a:bodyPr>
          <a:lstStyle/>
          <a:p>
            <a:r>
              <a:rPr lang="en-US" sz="1400" b="1" dirty="0" smtClean="0">
                <a:solidFill>
                  <a:schemeClr val="accent2">
                    <a:lumMod val="10000"/>
                  </a:schemeClr>
                </a:solidFill>
              </a:rPr>
              <a:t>At last $1000 Individual/$1500 Family Limited Plan</a:t>
            </a:r>
            <a:endParaRPr lang="en-US" sz="1400" dirty="0" smtClean="0">
              <a:solidFill>
                <a:schemeClr val="accent2">
                  <a:lumMod val="10000"/>
                </a:schemeClr>
              </a:solidFill>
            </a:endParaRPr>
          </a:p>
          <a:p>
            <a:r>
              <a:rPr lang="en-US" sz="1400" dirty="0" smtClean="0">
                <a:solidFill>
                  <a:schemeClr val="accent2">
                    <a:lumMod val="10000"/>
                  </a:schemeClr>
                </a:solidFill>
              </a:rPr>
              <a:t>After 90 days access up to $3000 FSA for medical, dental, vision, hearing…</a:t>
            </a:r>
          </a:p>
          <a:p>
            <a:r>
              <a:rPr lang="en-US" sz="1400" dirty="0" smtClean="0">
                <a:solidFill>
                  <a:schemeClr val="accent2">
                    <a:lumMod val="10000"/>
                  </a:schemeClr>
                </a:solidFill>
              </a:rPr>
              <a:t>Plan pays up to $25,000 per year</a:t>
            </a:r>
          </a:p>
          <a:p>
            <a:r>
              <a:rPr lang="en-US" sz="1400" dirty="0" smtClean="0">
                <a:solidFill>
                  <a:schemeClr val="accent2">
                    <a:lumMod val="10000"/>
                  </a:schemeClr>
                </a:solidFill>
              </a:rPr>
              <a:t>Remaining $22,000 only covers major medical, emergency services, accidental </a:t>
            </a:r>
          </a:p>
          <a:p>
            <a:r>
              <a:rPr lang="en-US" sz="1400" dirty="0" smtClean="0">
                <a:solidFill>
                  <a:schemeClr val="accent2">
                    <a:lumMod val="10000"/>
                  </a:schemeClr>
                </a:solidFill>
              </a:rPr>
              <a:t>Family plan covers up to 7 people in total</a:t>
            </a:r>
          </a:p>
          <a:p>
            <a:r>
              <a:rPr lang="en-US" sz="1400" dirty="0" smtClean="0">
                <a:solidFill>
                  <a:schemeClr val="accent2">
                    <a:lumMod val="10000"/>
                  </a:schemeClr>
                </a:solidFill>
              </a:rPr>
              <a:t>No pre-existing conditions</a:t>
            </a:r>
            <a:endParaRPr lang="en-US" sz="1400" dirty="0">
              <a:solidFill>
                <a:schemeClr val="accent2">
                  <a:lumMod val="10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9169"/>
                                        </p:tgtEl>
                                        <p:attrNameLst>
                                          <p:attrName>style.visibility</p:attrName>
                                        </p:attrNameLst>
                                      </p:cBhvr>
                                      <p:to>
                                        <p:strVal val="visible"/>
                                      </p:to>
                                    </p:set>
                                    <p:animEffect transition="in" filter="fade">
                                      <p:cBhvr>
                                        <p:cTn id="14" dur="1000"/>
                                        <p:tgtEl>
                                          <p:spTgt spid="89169"/>
                                        </p:tgtEl>
                                      </p:cBhvr>
                                    </p:animEffec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9158"/>
                                        </p:tgtEl>
                                        <p:attrNameLst>
                                          <p:attrName>style.visibility</p:attrName>
                                        </p:attrNameLst>
                                      </p:cBhvr>
                                      <p:to>
                                        <p:strVal val="visible"/>
                                      </p:to>
                                    </p:set>
                                    <p:animEffect transition="in" filter="fade">
                                      <p:cBhvr>
                                        <p:cTn id="21" dur="1000"/>
                                        <p:tgtEl>
                                          <p:spTgt spid="89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158" grpId="0"/>
      <p:bldP spid="89169"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990600" y="185738"/>
            <a:ext cx="7467600" cy="563562"/>
          </a:xfrm>
        </p:spPr>
        <p:txBody>
          <a:bodyPr/>
          <a:lstStyle/>
          <a:p>
            <a:r>
              <a:rPr lang="en-US" sz="4000" b="1" dirty="0" smtClean="0"/>
              <a:t>CAREER OPPORTUNITIES</a:t>
            </a:r>
            <a:endParaRPr lang="en-US" sz="2400" dirty="0"/>
          </a:p>
        </p:txBody>
      </p:sp>
      <p:grpSp>
        <p:nvGrpSpPr>
          <p:cNvPr id="51" name="Group 50"/>
          <p:cNvGrpSpPr/>
          <p:nvPr/>
        </p:nvGrpSpPr>
        <p:grpSpPr>
          <a:xfrm>
            <a:off x="2514600" y="1817688"/>
            <a:ext cx="4094163" cy="3744912"/>
            <a:chOff x="2514600" y="1817688"/>
            <a:chExt cx="4094163" cy="3744912"/>
          </a:xfrm>
        </p:grpSpPr>
        <p:sp>
          <p:nvSpPr>
            <p:cNvPr id="75779" name="AutoShape 3"/>
            <p:cNvSpPr>
              <a:spLocks noChangeArrowheads="1"/>
            </p:cNvSpPr>
            <p:nvPr/>
          </p:nvSpPr>
          <p:spPr bwMode="invGray">
            <a:xfrm rot="39573186">
              <a:off x="4777581" y="2458244"/>
              <a:ext cx="792163" cy="288925"/>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w="0" algn="ctr">
              <a:noFill/>
              <a:miter lim="800000"/>
              <a:headEnd/>
              <a:tailEnd/>
            </a:ln>
            <a:effectLst/>
          </p:spPr>
          <p:txBody>
            <a:bodyPr wrap="none" anchor="ctr"/>
            <a:lstStyle/>
            <a:p>
              <a:endParaRPr lang="en-US"/>
            </a:p>
          </p:txBody>
        </p:sp>
        <p:sp>
          <p:nvSpPr>
            <p:cNvPr id="75780" name="AutoShape 4"/>
            <p:cNvSpPr>
              <a:spLocks noChangeArrowheads="1"/>
            </p:cNvSpPr>
            <p:nvPr/>
          </p:nvSpPr>
          <p:spPr bwMode="invGray">
            <a:xfrm>
              <a:off x="5422340" y="3542919"/>
              <a:ext cx="792162" cy="288925"/>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w="0" algn="ctr">
              <a:noFill/>
              <a:miter lim="800000"/>
              <a:headEnd/>
              <a:tailEnd/>
            </a:ln>
            <a:effectLst/>
          </p:spPr>
          <p:txBody>
            <a:bodyPr wrap="none" anchor="ctr"/>
            <a:lstStyle/>
            <a:p>
              <a:endParaRPr lang="en-US"/>
            </a:p>
          </p:txBody>
        </p:sp>
        <p:sp>
          <p:nvSpPr>
            <p:cNvPr id="75781" name="AutoShape 5"/>
            <p:cNvSpPr>
              <a:spLocks noChangeArrowheads="1"/>
            </p:cNvSpPr>
            <p:nvPr/>
          </p:nvSpPr>
          <p:spPr bwMode="invGray">
            <a:xfrm rot="35969022">
              <a:off x="3558381" y="2534444"/>
              <a:ext cx="792163" cy="288925"/>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w="0" algn="ctr">
              <a:noFill/>
              <a:miter lim="800000"/>
              <a:headEnd/>
              <a:tailEnd/>
            </a:ln>
            <a:effectLst/>
          </p:spPr>
          <p:txBody>
            <a:bodyPr wrap="none" anchor="ctr"/>
            <a:lstStyle/>
            <a:p>
              <a:endParaRPr lang="en-US"/>
            </a:p>
          </p:txBody>
        </p:sp>
        <p:sp>
          <p:nvSpPr>
            <p:cNvPr id="75782" name="AutoShape 6"/>
            <p:cNvSpPr>
              <a:spLocks noChangeArrowheads="1"/>
            </p:cNvSpPr>
            <p:nvPr/>
          </p:nvSpPr>
          <p:spPr bwMode="invGray">
            <a:xfrm rot="10800000">
              <a:off x="2971800" y="3657600"/>
              <a:ext cx="792163" cy="288925"/>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w="0" algn="ctr">
              <a:noFill/>
              <a:miter lim="800000"/>
              <a:headEnd/>
              <a:tailEnd/>
            </a:ln>
            <a:effectLst/>
          </p:spPr>
          <p:txBody>
            <a:bodyPr wrap="none" anchor="ctr"/>
            <a:lstStyle/>
            <a:p>
              <a:endParaRPr lang="en-US"/>
            </a:p>
          </p:txBody>
        </p:sp>
        <p:sp>
          <p:nvSpPr>
            <p:cNvPr id="75785" name="Oval 9"/>
            <p:cNvSpPr>
              <a:spLocks noChangeArrowheads="1"/>
            </p:cNvSpPr>
            <p:nvPr/>
          </p:nvSpPr>
          <p:spPr bwMode="gray">
            <a:xfrm>
              <a:off x="2692400" y="1817688"/>
              <a:ext cx="3743325" cy="3744912"/>
            </a:xfrm>
            <a:prstGeom prst="ellipse">
              <a:avLst/>
            </a:prstGeom>
            <a:noFill/>
            <a:ln w="38100" algn="ctr">
              <a:solidFill>
                <a:schemeClr val="tx1"/>
              </a:solidFill>
              <a:round/>
              <a:headEnd/>
              <a:tailEnd/>
            </a:ln>
            <a:effectLst/>
          </p:spPr>
          <p:txBody>
            <a:bodyPr anchor="ctr">
              <a:spAutoFit/>
            </a:bodyPr>
            <a:lstStyle/>
            <a:p>
              <a:endParaRPr lang="en-US"/>
            </a:p>
          </p:txBody>
        </p:sp>
        <p:grpSp>
          <p:nvGrpSpPr>
            <p:cNvPr id="75786" name="Group 10"/>
            <p:cNvGrpSpPr>
              <a:grpSpLocks/>
            </p:cNvGrpSpPr>
            <p:nvPr/>
          </p:nvGrpSpPr>
          <p:grpSpPr bwMode="auto">
            <a:xfrm>
              <a:off x="3429000" y="1876425"/>
              <a:ext cx="360363" cy="360363"/>
              <a:chOff x="1973" y="1706"/>
              <a:chExt cx="227" cy="227"/>
            </a:xfrm>
          </p:grpSpPr>
          <p:sp>
            <p:nvSpPr>
              <p:cNvPr id="75787" name="Oval 11"/>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w="9525" algn="ctr">
                <a:noFill/>
                <a:round/>
                <a:headEnd/>
                <a:tailEnd/>
              </a:ln>
              <a:effectLst/>
            </p:spPr>
            <p:txBody>
              <a:bodyPr wrap="none" anchor="ctr"/>
              <a:lstStyle/>
              <a:p>
                <a:endParaRPr lang="en-US"/>
              </a:p>
            </p:txBody>
          </p:sp>
          <p:sp>
            <p:nvSpPr>
              <p:cNvPr id="75788" name="Oval 12"/>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w="9525" algn="ctr">
                <a:noFill/>
                <a:round/>
                <a:headEnd/>
                <a:tailEnd/>
              </a:ln>
              <a:effectLst/>
            </p:spPr>
            <p:txBody>
              <a:bodyPr wrap="none" anchor="ctr"/>
              <a:lstStyle/>
              <a:p>
                <a:endParaRPr lang="en-US"/>
              </a:p>
            </p:txBody>
          </p:sp>
        </p:grpSp>
        <p:grpSp>
          <p:nvGrpSpPr>
            <p:cNvPr id="75792" name="Group 16"/>
            <p:cNvGrpSpPr>
              <a:grpSpLocks/>
            </p:cNvGrpSpPr>
            <p:nvPr/>
          </p:nvGrpSpPr>
          <p:grpSpPr bwMode="auto">
            <a:xfrm>
              <a:off x="2514600" y="3657600"/>
              <a:ext cx="360362" cy="360362"/>
              <a:chOff x="2109" y="3612"/>
              <a:chExt cx="227" cy="227"/>
            </a:xfrm>
          </p:grpSpPr>
          <p:sp>
            <p:nvSpPr>
              <p:cNvPr id="75793" name="Oval 17"/>
              <p:cNvSpPr>
                <a:spLocks noChangeArrowheads="1"/>
              </p:cNvSpPr>
              <p:nvPr/>
            </p:nvSpPr>
            <p:spPr bwMode="gray">
              <a:xfrm>
                <a:off x="2109" y="3612"/>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w="9525" algn="ctr">
                <a:noFill/>
                <a:round/>
                <a:headEnd/>
                <a:tailEnd/>
              </a:ln>
              <a:effectLst/>
            </p:spPr>
            <p:txBody>
              <a:bodyPr wrap="none" anchor="ctr"/>
              <a:lstStyle/>
              <a:p>
                <a:endParaRPr lang="en-US"/>
              </a:p>
            </p:txBody>
          </p:sp>
          <p:sp>
            <p:nvSpPr>
              <p:cNvPr id="75794" name="Oval 18"/>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w="9525" algn="ctr">
                <a:noFill/>
                <a:round/>
                <a:headEnd/>
                <a:tailEnd/>
              </a:ln>
              <a:effectLst/>
            </p:spPr>
            <p:txBody>
              <a:bodyPr wrap="none" anchor="ctr"/>
              <a:lstStyle/>
              <a:p>
                <a:endParaRPr lang="en-US"/>
              </a:p>
            </p:txBody>
          </p:sp>
        </p:grpSp>
        <p:grpSp>
          <p:nvGrpSpPr>
            <p:cNvPr id="75795" name="Group 19"/>
            <p:cNvGrpSpPr>
              <a:grpSpLocks/>
            </p:cNvGrpSpPr>
            <p:nvPr/>
          </p:nvGrpSpPr>
          <p:grpSpPr bwMode="auto">
            <a:xfrm>
              <a:off x="5278438" y="1855788"/>
              <a:ext cx="360362" cy="360362"/>
              <a:chOff x="3470" y="1706"/>
              <a:chExt cx="227" cy="227"/>
            </a:xfrm>
          </p:grpSpPr>
          <p:sp>
            <p:nvSpPr>
              <p:cNvPr id="75796" name="Oval 20"/>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w="9525" algn="ctr">
                <a:noFill/>
                <a:round/>
                <a:headEnd/>
                <a:tailEnd/>
              </a:ln>
              <a:effectLst/>
            </p:spPr>
            <p:txBody>
              <a:bodyPr wrap="none" anchor="ctr"/>
              <a:lstStyle/>
              <a:p>
                <a:endParaRPr lang="en-US"/>
              </a:p>
            </p:txBody>
          </p:sp>
          <p:sp>
            <p:nvSpPr>
              <p:cNvPr id="75797" name="Oval 21"/>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w="9525" algn="ctr">
                <a:noFill/>
                <a:round/>
                <a:headEnd/>
                <a:tailEnd/>
              </a:ln>
              <a:effectLst/>
            </p:spPr>
            <p:txBody>
              <a:bodyPr wrap="none" anchor="ctr"/>
              <a:lstStyle/>
              <a:p>
                <a:endParaRPr lang="en-US"/>
              </a:p>
            </p:txBody>
          </p:sp>
        </p:grpSp>
        <p:grpSp>
          <p:nvGrpSpPr>
            <p:cNvPr id="75801" name="Group 25"/>
            <p:cNvGrpSpPr>
              <a:grpSpLocks/>
            </p:cNvGrpSpPr>
            <p:nvPr/>
          </p:nvGrpSpPr>
          <p:grpSpPr bwMode="auto">
            <a:xfrm>
              <a:off x="6248400" y="3505200"/>
              <a:ext cx="360363" cy="360362"/>
              <a:chOff x="3515" y="3521"/>
              <a:chExt cx="227" cy="227"/>
            </a:xfrm>
          </p:grpSpPr>
          <p:sp>
            <p:nvSpPr>
              <p:cNvPr id="75802" name="Oval 26"/>
              <p:cNvSpPr>
                <a:spLocks noChangeArrowheads="1"/>
              </p:cNvSpPr>
              <p:nvPr/>
            </p:nvSpPr>
            <p:spPr bwMode="gray">
              <a:xfrm>
                <a:off x="3515" y="3521"/>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w="9525" algn="ctr">
                <a:noFill/>
                <a:round/>
                <a:headEnd/>
                <a:tailEnd/>
              </a:ln>
              <a:effectLst/>
            </p:spPr>
            <p:txBody>
              <a:bodyPr wrap="none" anchor="ctr"/>
              <a:lstStyle/>
              <a:p>
                <a:endParaRPr lang="en-US"/>
              </a:p>
            </p:txBody>
          </p:sp>
          <p:sp>
            <p:nvSpPr>
              <p:cNvPr id="75803" name="Oval 27"/>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w="9525" algn="ctr">
                <a:noFill/>
                <a:round/>
                <a:headEnd/>
                <a:tailEnd/>
              </a:ln>
              <a:effectLst/>
            </p:spPr>
            <p:txBody>
              <a:bodyPr wrap="none" anchor="ctr"/>
              <a:lstStyle/>
              <a:p>
                <a:endParaRPr lang="en-US"/>
              </a:p>
            </p:txBody>
          </p:sp>
        </p:grpSp>
        <p:sp>
          <p:nvSpPr>
            <p:cNvPr id="75804" name="Oval 28"/>
            <p:cNvSpPr>
              <a:spLocks noChangeArrowheads="1"/>
            </p:cNvSpPr>
            <p:nvPr/>
          </p:nvSpPr>
          <p:spPr bwMode="gray">
            <a:xfrm>
              <a:off x="3624263" y="2770188"/>
              <a:ext cx="1944687" cy="194468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en-US"/>
            </a:p>
          </p:txBody>
        </p:sp>
        <p:sp>
          <p:nvSpPr>
            <p:cNvPr id="75805" name="Oval 29"/>
            <p:cNvSpPr>
              <a:spLocks noChangeArrowheads="1"/>
            </p:cNvSpPr>
            <p:nvPr/>
          </p:nvSpPr>
          <p:spPr bwMode="gray">
            <a:xfrm>
              <a:off x="3629025" y="2776538"/>
              <a:ext cx="1944688" cy="1944687"/>
            </a:xfrm>
            <a:prstGeom prst="ellipse">
              <a:avLst/>
            </a:prstGeom>
            <a:gradFill rotWithShape="1">
              <a:gsLst>
                <a:gs pos="0">
                  <a:schemeClr val="hlink">
                    <a:alpha val="32001"/>
                  </a:schemeClr>
                </a:gs>
                <a:gs pos="100000">
                  <a:schemeClr val="hlink">
                    <a:gamma/>
                    <a:shade val="46275"/>
                    <a:invGamma/>
                  </a:schemeClr>
                </a:gs>
              </a:gsLst>
              <a:lin ang="2700000" scaled="1"/>
            </a:gradFill>
            <a:ln w="38100" algn="ctr">
              <a:noFill/>
              <a:round/>
              <a:headEnd/>
              <a:tailEnd/>
            </a:ln>
            <a:effectLst/>
          </p:spPr>
          <p:txBody>
            <a:bodyPr wrap="none" anchor="ctr">
              <a:spAutoFit/>
            </a:bodyPr>
            <a:lstStyle/>
            <a:p>
              <a:endParaRPr lang="en-US"/>
            </a:p>
          </p:txBody>
        </p:sp>
        <p:sp>
          <p:nvSpPr>
            <p:cNvPr id="75806" name="Oval 30"/>
            <p:cNvSpPr>
              <a:spLocks noChangeArrowheads="1"/>
            </p:cNvSpPr>
            <p:nvPr/>
          </p:nvSpPr>
          <p:spPr bwMode="gray">
            <a:xfrm>
              <a:off x="3751263" y="2897188"/>
              <a:ext cx="1690687" cy="169068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en-US"/>
            </a:p>
          </p:txBody>
        </p:sp>
        <p:sp>
          <p:nvSpPr>
            <p:cNvPr id="75807" name="Oval 31"/>
            <p:cNvSpPr>
              <a:spLocks noChangeArrowheads="1"/>
            </p:cNvSpPr>
            <p:nvPr/>
          </p:nvSpPr>
          <p:spPr bwMode="gray">
            <a:xfrm>
              <a:off x="3733800" y="2870200"/>
              <a:ext cx="1690688" cy="1690688"/>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endParaRPr lang="en-US"/>
            </a:p>
          </p:txBody>
        </p:sp>
        <p:grpSp>
          <p:nvGrpSpPr>
            <p:cNvPr id="75820" name="Group 44"/>
            <p:cNvGrpSpPr>
              <a:grpSpLocks/>
            </p:cNvGrpSpPr>
            <p:nvPr/>
          </p:nvGrpSpPr>
          <p:grpSpPr bwMode="auto">
            <a:xfrm>
              <a:off x="3835400" y="2981325"/>
              <a:ext cx="1522413" cy="1522413"/>
              <a:chOff x="2416" y="1878"/>
              <a:chExt cx="959" cy="959"/>
            </a:xfrm>
          </p:grpSpPr>
          <p:sp>
            <p:nvSpPr>
              <p:cNvPr id="75808" name="Oval 32"/>
              <p:cNvSpPr>
                <a:spLocks noChangeArrowheads="1"/>
              </p:cNvSpPr>
              <p:nvPr/>
            </p:nvSpPr>
            <p:spPr bwMode="gray">
              <a:xfrm>
                <a:off x="2416" y="1878"/>
                <a:ext cx="959" cy="959"/>
              </a:xfrm>
              <a:prstGeom prst="ellipse">
                <a:avLst/>
              </a:prstGeom>
              <a:solidFill>
                <a:srgbClr val="333333"/>
              </a:solidFill>
              <a:ln w="38100" algn="ctr">
                <a:noFill/>
                <a:round/>
                <a:headEnd/>
                <a:tailEnd/>
              </a:ln>
              <a:effectLst/>
            </p:spPr>
            <p:txBody>
              <a:bodyPr anchor="ctr">
                <a:spAutoFit/>
              </a:bodyPr>
              <a:lstStyle/>
              <a:p>
                <a:endParaRPr lang="en-US"/>
              </a:p>
            </p:txBody>
          </p:sp>
          <p:sp>
            <p:nvSpPr>
              <p:cNvPr id="75809" name="Oval 33"/>
              <p:cNvSpPr>
                <a:spLocks noChangeArrowheads="1"/>
              </p:cNvSpPr>
              <p:nvPr/>
            </p:nvSpPr>
            <p:spPr bwMode="gray">
              <a:xfrm>
                <a:off x="2430" y="1890"/>
                <a:ext cx="927" cy="928"/>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en-US"/>
              </a:p>
            </p:txBody>
          </p:sp>
          <p:sp>
            <p:nvSpPr>
              <p:cNvPr id="75810" name="Oval 34"/>
              <p:cNvSpPr>
                <a:spLocks noChangeArrowheads="1"/>
              </p:cNvSpPr>
              <p:nvPr/>
            </p:nvSpPr>
            <p:spPr bwMode="gray">
              <a:xfrm>
                <a:off x="2441" y="1896"/>
                <a:ext cx="906" cy="904"/>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en-US"/>
              </a:p>
            </p:txBody>
          </p:sp>
          <p:sp>
            <p:nvSpPr>
              <p:cNvPr id="75811" name="Oval 35"/>
              <p:cNvSpPr>
                <a:spLocks noChangeArrowheads="1"/>
              </p:cNvSpPr>
              <p:nvPr/>
            </p:nvSpPr>
            <p:spPr bwMode="gray">
              <a:xfrm>
                <a:off x="2451" y="1905"/>
                <a:ext cx="861" cy="845"/>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en-US"/>
              </a:p>
            </p:txBody>
          </p:sp>
          <p:sp>
            <p:nvSpPr>
              <p:cNvPr id="75812" name="Oval 36"/>
              <p:cNvSpPr>
                <a:spLocks noChangeArrowheads="1"/>
              </p:cNvSpPr>
              <p:nvPr/>
            </p:nvSpPr>
            <p:spPr bwMode="gray">
              <a:xfrm>
                <a:off x="2502" y="1928"/>
                <a:ext cx="765" cy="687"/>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en-US"/>
              </a:p>
            </p:txBody>
          </p:sp>
        </p:grpSp>
      </p:grpSp>
      <p:sp>
        <p:nvSpPr>
          <p:cNvPr id="75814" name="Text Box 38"/>
          <p:cNvSpPr txBox="1">
            <a:spLocks noChangeArrowheads="1"/>
          </p:cNvSpPr>
          <p:nvPr/>
        </p:nvSpPr>
        <p:spPr bwMode="auto">
          <a:xfrm>
            <a:off x="5715000" y="1803400"/>
            <a:ext cx="1677832" cy="584775"/>
          </a:xfrm>
          <a:prstGeom prst="rect">
            <a:avLst/>
          </a:prstGeom>
          <a:noFill/>
          <a:ln w="9525" algn="ctr">
            <a:noFill/>
            <a:miter lim="800000"/>
            <a:headEnd/>
            <a:tailEnd/>
          </a:ln>
          <a:effectLst/>
        </p:spPr>
        <p:txBody>
          <a:bodyPr wrap="none">
            <a:spAutoFit/>
          </a:bodyPr>
          <a:lstStyle/>
          <a:p>
            <a:pPr algn="ctr" eaLnBrk="0" hangingPunct="0"/>
            <a:r>
              <a:rPr lang="en-US" sz="1600" b="1" dirty="0" smtClean="0"/>
              <a:t>Tell your family</a:t>
            </a:r>
          </a:p>
          <a:p>
            <a:pPr algn="ctr" eaLnBrk="0" hangingPunct="0"/>
            <a:r>
              <a:rPr lang="en-US" sz="1600" b="1" dirty="0" smtClean="0">
                <a:solidFill>
                  <a:schemeClr val="tx2"/>
                </a:solidFill>
              </a:rPr>
              <a:t>And friends</a:t>
            </a:r>
            <a:endParaRPr lang="en-US" sz="1600" dirty="0">
              <a:solidFill>
                <a:schemeClr val="tx2"/>
              </a:solidFill>
            </a:endParaRPr>
          </a:p>
        </p:txBody>
      </p:sp>
      <p:sp>
        <p:nvSpPr>
          <p:cNvPr id="75815" name="Text Box 39"/>
          <p:cNvSpPr txBox="1">
            <a:spLocks noChangeArrowheads="1"/>
          </p:cNvSpPr>
          <p:nvPr/>
        </p:nvSpPr>
        <p:spPr bwMode="auto">
          <a:xfrm>
            <a:off x="1625614" y="1803400"/>
            <a:ext cx="1771639" cy="584775"/>
          </a:xfrm>
          <a:prstGeom prst="rect">
            <a:avLst/>
          </a:prstGeom>
          <a:noFill/>
          <a:ln w="9525" algn="ctr">
            <a:noFill/>
            <a:miter lim="800000"/>
            <a:headEnd/>
            <a:tailEnd/>
          </a:ln>
          <a:effectLst/>
        </p:spPr>
        <p:txBody>
          <a:bodyPr wrap="none">
            <a:spAutoFit/>
          </a:bodyPr>
          <a:lstStyle/>
          <a:p>
            <a:pPr eaLnBrk="0" hangingPunct="0"/>
            <a:r>
              <a:rPr lang="en-US" sz="1600" b="1" dirty="0" smtClean="0"/>
              <a:t>Use the Product</a:t>
            </a:r>
            <a:endParaRPr lang="en-US" sz="1600" dirty="0" smtClean="0">
              <a:solidFill>
                <a:schemeClr val="tx2"/>
              </a:solidFill>
            </a:endParaRPr>
          </a:p>
          <a:p>
            <a:pPr algn="ctr" eaLnBrk="0" hangingPunct="0"/>
            <a:endParaRPr lang="en-US" sz="1600" dirty="0">
              <a:solidFill>
                <a:schemeClr val="tx2"/>
              </a:solidFill>
            </a:endParaRPr>
          </a:p>
        </p:txBody>
      </p:sp>
      <p:sp>
        <p:nvSpPr>
          <p:cNvPr id="75817" name="Text Box 41"/>
          <p:cNvSpPr txBox="1">
            <a:spLocks noChangeArrowheads="1"/>
          </p:cNvSpPr>
          <p:nvPr/>
        </p:nvSpPr>
        <p:spPr bwMode="auto">
          <a:xfrm>
            <a:off x="6596448" y="3505200"/>
            <a:ext cx="1404552" cy="338554"/>
          </a:xfrm>
          <a:prstGeom prst="rect">
            <a:avLst/>
          </a:prstGeom>
          <a:noFill/>
          <a:ln w="9525" algn="ctr">
            <a:noFill/>
            <a:miter lim="800000"/>
            <a:headEnd/>
            <a:tailEnd/>
          </a:ln>
          <a:effectLst/>
        </p:spPr>
        <p:txBody>
          <a:bodyPr wrap="none">
            <a:spAutoFit/>
          </a:bodyPr>
          <a:lstStyle/>
          <a:p>
            <a:pPr eaLnBrk="0" hangingPunct="0"/>
            <a:r>
              <a:rPr lang="en-US" sz="1600" b="1" dirty="0" smtClean="0"/>
              <a:t>Make Money</a:t>
            </a:r>
            <a:endParaRPr lang="en-US" sz="1600" dirty="0">
              <a:solidFill>
                <a:schemeClr val="tx2"/>
              </a:solidFill>
            </a:endParaRPr>
          </a:p>
        </p:txBody>
      </p:sp>
      <p:sp>
        <p:nvSpPr>
          <p:cNvPr id="75819" name="Text Box 43"/>
          <p:cNvSpPr txBox="1">
            <a:spLocks noChangeArrowheads="1"/>
          </p:cNvSpPr>
          <p:nvPr/>
        </p:nvSpPr>
        <p:spPr bwMode="auto">
          <a:xfrm>
            <a:off x="912969" y="3581400"/>
            <a:ext cx="1771639" cy="584775"/>
          </a:xfrm>
          <a:prstGeom prst="rect">
            <a:avLst/>
          </a:prstGeom>
          <a:noFill/>
          <a:ln w="9525" algn="ctr">
            <a:noFill/>
            <a:miter lim="800000"/>
            <a:headEnd/>
            <a:tailEnd/>
          </a:ln>
          <a:effectLst/>
        </p:spPr>
        <p:txBody>
          <a:bodyPr wrap="none">
            <a:spAutoFit/>
          </a:bodyPr>
          <a:lstStyle/>
          <a:p>
            <a:pPr algn="ctr" eaLnBrk="0" hangingPunct="0"/>
            <a:r>
              <a:rPr lang="en-US" sz="1600" b="1" dirty="0" smtClean="0"/>
              <a:t>Get your Health </a:t>
            </a:r>
          </a:p>
          <a:p>
            <a:pPr algn="ctr" eaLnBrk="0" hangingPunct="0"/>
            <a:r>
              <a:rPr lang="en-US" sz="1600" b="1" dirty="0" smtClean="0"/>
              <a:t>Care Benefits</a:t>
            </a:r>
            <a:endParaRPr lang="en-US" sz="1600" dirty="0">
              <a:solidFill>
                <a:schemeClr val="tx2"/>
              </a:solidFill>
            </a:endParaRPr>
          </a:p>
        </p:txBody>
      </p:sp>
      <p:sp>
        <p:nvSpPr>
          <p:cNvPr id="45" name="Rectangle 44"/>
          <p:cNvSpPr/>
          <p:nvPr/>
        </p:nvSpPr>
        <p:spPr>
          <a:xfrm>
            <a:off x="1752600" y="762000"/>
            <a:ext cx="5867400" cy="369332"/>
          </a:xfrm>
          <a:prstGeom prst="rect">
            <a:avLst/>
          </a:prstGeom>
        </p:spPr>
        <p:txBody>
          <a:bodyPr wrap="square">
            <a:spAutoFit/>
          </a:bodyPr>
          <a:lstStyle/>
          <a:p>
            <a:r>
              <a:rPr lang="en-US" b="1" dirty="0" smtClean="0"/>
              <a:t>Supplement  your monthly income, full or part time.</a:t>
            </a:r>
            <a:endParaRPr lang="en-US" dirty="0"/>
          </a:p>
        </p:txBody>
      </p:sp>
      <p:sp>
        <p:nvSpPr>
          <p:cNvPr id="46" name="Rectangle 45"/>
          <p:cNvSpPr/>
          <p:nvPr/>
        </p:nvSpPr>
        <p:spPr>
          <a:xfrm>
            <a:off x="3352800" y="1219200"/>
            <a:ext cx="2505814" cy="369332"/>
          </a:xfrm>
          <a:prstGeom prst="rect">
            <a:avLst/>
          </a:prstGeom>
        </p:spPr>
        <p:txBody>
          <a:bodyPr wrap="none">
            <a:spAutoFit/>
          </a:bodyPr>
          <a:lstStyle/>
          <a:p>
            <a:r>
              <a:rPr lang="en-US" b="1" dirty="0" smtClean="0"/>
              <a:t>All you have to do is</a:t>
            </a:r>
            <a:endParaRPr lang="en-US" dirty="0"/>
          </a:p>
        </p:txBody>
      </p:sp>
      <p:pic>
        <p:nvPicPr>
          <p:cNvPr id="48" name="Picture 47" descr="career_alpha.png"/>
          <p:cNvPicPr>
            <a:picLocks noChangeAspect="1"/>
          </p:cNvPicPr>
          <p:nvPr/>
        </p:nvPicPr>
        <p:blipFill>
          <a:blip r:embed="rId4"/>
          <a:stretch>
            <a:fillRect/>
          </a:stretch>
        </p:blipFill>
        <p:spPr>
          <a:xfrm>
            <a:off x="409151" y="4257675"/>
            <a:ext cx="3858049" cy="26003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fade">
                                      <p:cBhvr>
                                        <p:cTn id="7" dur="2000"/>
                                        <p:tgtEl>
                                          <p:spTgt spid="7577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5">
                                            <p:txEl>
                                              <p:pRg st="0" end="0"/>
                                            </p:txEl>
                                          </p:spTgt>
                                        </p:tgtEl>
                                        <p:attrNameLst>
                                          <p:attrName>style.visibility</p:attrName>
                                        </p:attrNameLst>
                                      </p:cBhvr>
                                      <p:to>
                                        <p:strVal val="visible"/>
                                      </p:to>
                                    </p:set>
                                    <p:animEffect transition="in" filter="fade">
                                      <p:cBhvr>
                                        <p:cTn id="11" dur="1000"/>
                                        <p:tgtEl>
                                          <p:spTgt spid="45">
                                            <p:txEl>
                                              <p:pRg st="0" end="0"/>
                                            </p:txEl>
                                          </p:spTgt>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46">
                                            <p:txEl>
                                              <p:pRg st="0" end="0"/>
                                            </p:txEl>
                                          </p:spTgt>
                                        </p:tgtEl>
                                        <p:attrNameLst>
                                          <p:attrName>style.visibility</p:attrName>
                                        </p:attrNameLst>
                                      </p:cBhvr>
                                      <p:to>
                                        <p:strVal val="visible"/>
                                      </p:to>
                                    </p:set>
                                    <p:animEffect transition="in" filter="fade">
                                      <p:cBhvr>
                                        <p:cTn id="15" dur="1000"/>
                                        <p:tgtEl>
                                          <p:spTgt spid="46">
                                            <p:txEl>
                                              <p:pRg st="0" end="0"/>
                                            </p:txEl>
                                          </p:spTgt>
                                        </p:tgtEl>
                                      </p:cBhvr>
                                    </p:animEffect>
                                  </p:childTnLst>
                                </p:cTn>
                              </p:par>
                            </p:childTnLst>
                          </p:cTn>
                        </p:par>
                        <p:par>
                          <p:cTn id="16" fill="hold">
                            <p:stCondLst>
                              <p:cond delay="4000"/>
                            </p:stCondLst>
                            <p:childTnLst>
                              <p:par>
                                <p:cTn id="17" presetID="10" presetClass="entr" presetSubtype="0"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fade">
                                      <p:cBhvr>
                                        <p:cTn id="19" dur="2000"/>
                                        <p:tgtEl>
                                          <p:spTgt spid="51"/>
                                        </p:tgtEl>
                                      </p:cBhvr>
                                    </p:animEffect>
                                  </p:childTnLst>
                                </p:cTn>
                              </p:par>
                            </p:childTnLst>
                          </p:cTn>
                        </p:par>
                        <p:par>
                          <p:cTn id="20" fill="hold">
                            <p:stCondLst>
                              <p:cond delay="6000"/>
                            </p:stCondLst>
                            <p:childTnLst>
                              <p:par>
                                <p:cTn id="21" presetID="10" presetClass="entr" presetSubtype="0" fill="hold" grpId="0" nodeType="afterEffect">
                                  <p:stCondLst>
                                    <p:cond delay="0"/>
                                  </p:stCondLst>
                                  <p:childTnLst>
                                    <p:set>
                                      <p:cBhvr>
                                        <p:cTn id="22" dur="1" fill="hold">
                                          <p:stCondLst>
                                            <p:cond delay="0"/>
                                          </p:stCondLst>
                                        </p:cTn>
                                        <p:tgtEl>
                                          <p:spTgt spid="75819">
                                            <p:txEl>
                                              <p:pRg st="0" end="0"/>
                                            </p:txEl>
                                          </p:spTgt>
                                        </p:tgtEl>
                                        <p:attrNameLst>
                                          <p:attrName>style.visibility</p:attrName>
                                        </p:attrNameLst>
                                      </p:cBhvr>
                                      <p:to>
                                        <p:strVal val="visible"/>
                                      </p:to>
                                    </p:set>
                                    <p:animEffect transition="in" filter="fade">
                                      <p:cBhvr>
                                        <p:cTn id="23" dur="1000"/>
                                        <p:tgtEl>
                                          <p:spTgt spid="75819">
                                            <p:txEl>
                                              <p:pRg st="0" end="0"/>
                                            </p:txEl>
                                          </p:spTgt>
                                        </p:tgtEl>
                                      </p:cBhvr>
                                    </p:animEffect>
                                  </p:childTnLst>
                                </p:cTn>
                              </p:par>
                            </p:childTnLst>
                          </p:cTn>
                        </p:par>
                        <p:par>
                          <p:cTn id="24" fill="hold">
                            <p:stCondLst>
                              <p:cond delay="7000"/>
                            </p:stCondLst>
                            <p:childTnLst>
                              <p:par>
                                <p:cTn id="25" presetID="10" presetClass="entr" presetSubtype="0" fill="hold" grpId="0" nodeType="afterEffect">
                                  <p:stCondLst>
                                    <p:cond delay="0"/>
                                  </p:stCondLst>
                                  <p:childTnLst>
                                    <p:set>
                                      <p:cBhvr>
                                        <p:cTn id="26" dur="1" fill="hold">
                                          <p:stCondLst>
                                            <p:cond delay="0"/>
                                          </p:stCondLst>
                                        </p:cTn>
                                        <p:tgtEl>
                                          <p:spTgt spid="75819">
                                            <p:txEl>
                                              <p:pRg st="1" end="1"/>
                                            </p:txEl>
                                          </p:spTgt>
                                        </p:tgtEl>
                                        <p:attrNameLst>
                                          <p:attrName>style.visibility</p:attrName>
                                        </p:attrNameLst>
                                      </p:cBhvr>
                                      <p:to>
                                        <p:strVal val="visible"/>
                                      </p:to>
                                    </p:set>
                                    <p:animEffect transition="in" filter="fade">
                                      <p:cBhvr>
                                        <p:cTn id="27" dur="1000"/>
                                        <p:tgtEl>
                                          <p:spTgt spid="75819">
                                            <p:txEl>
                                              <p:pRg st="1" end="1"/>
                                            </p:txEl>
                                          </p:spTgt>
                                        </p:tgtEl>
                                      </p:cBhvr>
                                    </p:animEffect>
                                  </p:childTnLst>
                                </p:cTn>
                              </p:par>
                            </p:childTnLst>
                          </p:cTn>
                        </p:par>
                        <p:par>
                          <p:cTn id="28" fill="hold">
                            <p:stCondLst>
                              <p:cond delay="8000"/>
                            </p:stCondLst>
                            <p:childTnLst>
                              <p:par>
                                <p:cTn id="29" presetID="10" presetClass="entr" presetSubtype="0" fill="hold" grpId="0" nodeType="afterEffect">
                                  <p:stCondLst>
                                    <p:cond delay="0"/>
                                  </p:stCondLst>
                                  <p:childTnLst>
                                    <p:set>
                                      <p:cBhvr>
                                        <p:cTn id="30" dur="1" fill="hold">
                                          <p:stCondLst>
                                            <p:cond delay="0"/>
                                          </p:stCondLst>
                                        </p:cTn>
                                        <p:tgtEl>
                                          <p:spTgt spid="75815">
                                            <p:txEl>
                                              <p:pRg st="0" end="0"/>
                                            </p:txEl>
                                          </p:spTgt>
                                        </p:tgtEl>
                                        <p:attrNameLst>
                                          <p:attrName>style.visibility</p:attrName>
                                        </p:attrNameLst>
                                      </p:cBhvr>
                                      <p:to>
                                        <p:strVal val="visible"/>
                                      </p:to>
                                    </p:set>
                                    <p:animEffect transition="in" filter="fade">
                                      <p:cBhvr>
                                        <p:cTn id="31" dur="1000"/>
                                        <p:tgtEl>
                                          <p:spTgt spid="75815">
                                            <p:txEl>
                                              <p:pRg st="0" end="0"/>
                                            </p:txEl>
                                          </p:spTgt>
                                        </p:tgtEl>
                                      </p:cBhvr>
                                    </p:animEffect>
                                  </p:childTnLst>
                                </p:cTn>
                              </p:par>
                            </p:childTnLst>
                          </p:cTn>
                        </p:par>
                        <p:par>
                          <p:cTn id="32" fill="hold">
                            <p:stCondLst>
                              <p:cond delay="9000"/>
                            </p:stCondLst>
                            <p:childTnLst>
                              <p:par>
                                <p:cTn id="33" presetID="10" presetClass="entr" presetSubtype="0" fill="hold" grpId="0" nodeType="afterEffect">
                                  <p:stCondLst>
                                    <p:cond delay="0"/>
                                  </p:stCondLst>
                                  <p:childTnLst>
                                    <p:set>
                                      <p:cBhvr>
                                        <p:cTn id="34" dur="1" fill="hold">
                                          <p:stCondLst>
                                            <p:cond delay="0"/>
                                          </p:stCondLst>
                                        </p:cTn>
                                        <p:tgtEl>
                                          <p:spTgt spid="75814">
                                            <p:txEl>
                                              <p:pRg st="0" end="0"/>
                                            </p:txEl>
                                          </p:spTgt>
                                        </p:tgtEl>
                                        <p:attrNameLst>
                                          <p:attrName>style.visibility</p:attrName>
                                        </p:attrNameLst>
                                      </p:cBhvr>
                                      <p:to>
                                        <p:strVal val="visible"/>
                                      </p:to>
                                    </p:set>
                                    <p:animEffect transition="in" filter="fade">
                                      <p:cBhvr>
                                        <p:cTn id="35" dur="1000"/>
                                        <p:tgtEl>
                                          <p:spTgt spid="7581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5814">
                                            <p:txEl>
                                              <p:pRg st="1" end="1"/>
                                            </p:txEl>
                                          </p:spTgt>
                                        </p:tgtEl>
                                        <p:attrNameLst>
                                          <p:attrName>style.visibility</p:attrName>
                                        </p:attrNameLst>
                                      </p:cBhvr>
                                      <p:to>
                                        <p:strVal val="visible"/>
                                      </p:to>
                                    </p:set>
                                    <p:animEffect transition="in" filter="fade">
                                      <p:cBhvr>
                                        <p:cTn id="38" dur="1000"/>
                                        <p:tgtEl>
                                          <p:spTgt spid="75814">
                                            <p:txEl>
                                              <p:pRg st="1" end="1"/>
                                            </p:txEl>
                                          </p:spTgt>
                                        </p:tgtEl>
                                      </p:cBhvr>
                                    </p:animEffect>
                                  </p:childTnLst>
                                </p:cTn>
                              </p:par>
                            </p:childTnLst>
                          </p:cTn>
                        </p:par>
                        <p:par>
                          <p:cTn id="39" fill="hold">
                            <p:stCondLst>
                              <p:cond delay="10000"/>
                            </p:stCondLst>
                            <p:childTnLst>
                              <p:par>
                                <p:cTn id="40" presetID="10" presetClass="entr" presetSubtype="0" fill="hold" grpId="0" nodeType="afterEffect">
                                  <p:stCondLst>
                                    <p:cond delay="0"/>
                                  </p:stCondLst>
                                  <p:childTnLst>
                                    <p:set>
                                      <p:cBhvr>
                                        <p:cTn id="41" dur="1" fill="hold">
                                          <p:stCondLst>
                                            <p:cond delay="0"/>
                                          </p:stCondLst>
                                        </p:cTn>
                                        <p:tgtEl>
                                          <p:spTgt spid="75817">
                                            <p:txEl>
                                              <p:pRg st="0" end="0"/>
                                            </p:txEl>
                                          </p:spTgt>
                                        </p:tgtEl>
                                        <p:attrNameLst>
                                          <p:attrName>style.visibility</p:attrName>
                                        </p:attrNameLst>
                                      </p:cBhvr>
                                      <p:to>
                                        <p:strVal val="visible"/>
                                      </p:to>
                                    </p:set>
                                    <p:animEffect transition="in" filter="fade">
                                      <p:cBhvr>
                                        <p:cTn id="42" dur="1000"/>
                                        <p:tgtEl>
                                          <p:spTgt spid="75817">
                                            <p:txEl>
                                              <p:pRg st="0" end="0"/>
                                            </p:txEl>
                                          </p:spTgt>
                                        </p:tgtEl>
                                      </p:cBhvr>
                                    </p:animEffect>
                                  </p:childTnLst>
                                </p:cTn>
                              </p:par>
                            </p:childTnLst>
                          </p:cTn>
                        </p:par>
                        <p:par>
                          <p:cTn id="43" fill="hold">
                            <p:stCondLst>
                              <p:cond delay="11000"/>
                            </p:stCondLst>
                            <p:childTnLst>
                              <p:par>
                                <p:cTn id="44" presetID="10" presetClass="entr" presetSubtype="0"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1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P spid="75814" grpId="0" build="allAtOnce"/>
      <p:bldP spid="75815" grpId="0" build="allAtOnce"/>
      <p:bldP spid="75817" grpId="0" build="allAtOnce"/>
      <p:bldP spid="75819" grpId="0" build="allAtOnce"/>
      <p:bldP spid="45" grpId="0" build="allAtOnce"/>
      <p:bldP spid="46"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1828800" y="228600"/>
            <a:ext cx="7467600" cy="563562"/>
          </a:xfrm>
        </p:spPr>
        <p:txBody>
          <a:bodyPr/>
          <a:lstStyle/>
          <a:p>
            <a:r>
              <a:rPr lang="en-US" sz="2400" b="1" dirty="0" smtClean="0"/>
              <a:t>HOW CAN YOU MAKE MONEY</a:t>
            </a:r>
            <a:endParaRPr lang="en-US" sz="2400" dirty="0"/>
          </a:p>
        </p:txBody>
      </p:sp>
      <p:sp>
        <p:nvSpPr>
          <p:cNvPr id="87043" name="Rectangle 3"/>
          <p:cNvSpPr>
            <a:spLocks noChangeArrowheads="1"/>
          </p:cNvSpPr>
          <p:nvPr/>
        </p:nvSpPr>
        <p:spPr bwMode="gray">
          <a:xfrm>
            <a:off x="739775" y="1847850"/>
            <a:ext cx="3567113" cy="719138"/>
          </a:xfrm>
          <a:prstGeom prst="rect">
            <a:avLst/>
          </a:prstGeom>
          <a:gradFill rotWithShape="1">
            <a:gsLst>
              <a:gs pos="0">
                <a:srgbClr val="001773">
                  <a:alpha val="44000"/>
                </a:srgbClr>
              </a:gs>
              <a:gs pos="100000">
                <a:srgbClr val="E98931"/>
              </a:gs>
            </a:gsLst>
            <a:lin ang="0" scaled="1"/>
          </a:gradFill>
          <a:ln w="9525" algn="ctr">
            <a:noFill/>
            <a:miter lim="800000"/>
            <a:headEnd/>
            <a:tailEnd/>
          </a:ln>
          <a:effectLst/>
        </p:spPr>
        <p:txBody>
          <a:bodyPr wrap="none" anchor="ctr"/>
          <a:lstStyle/>
          <a:p>
            <a:endParaRPr lang="en-US"/>
          </a:p>
        </p:txBody>
      </p:sp>
      <p:grpSp>
        <p:nvGrpSpPr>
          <p:cNvPr id="87044" name="Group 4"/>
          <p:cNvGrpSpPr>
            <a:grpSpLocks/>
          </p:cNvGrpSpPr>
          <p:nvPr/>
        </p:nvGrpSpPr>
        <p:grpSpPr bwMode="auto">
          <a:xfrm>
            <a:off x="3838575" y="1573213"/>
            <a:ext cx="928688" cy="1001712"/>
            <a:chOff x="1488" y="1968"/>
            <a:chExt cx="432" cy="432"/>
          </a:xfrm>
        </p:grpSpPr>
        <p:grpSp>
          <p:nvGrpSpPr>
            <p:cNvPr id="87045" name="Group 5"/>
            <p:cNvGrpSpPr>
              <a:grpSpLocks/>
            </p:cNvGrpSpPr>
            <p:nvPr/>
          </p:nvGrpSpPr>
          <p:grpSpPr bwMode="auto">
            <a:xfrm>
              <a:off x="1488" y="1968"/>
              <a:ext cx="432" cy="432"/>
              <a:chOff x="2016" y="1920"/>
              <a:chExt cx="1680" cy="1680"/>
            </a:xfrm>
          </p:grpSpPr>
          <p:sp>
            <p:nvSpPr>
              <p:cNvPr id="87046" name="Oval 6"/>
              <p:cNvSpPr>
                <a:spLocks noChangeArrowheads="1"/>
              </p:cNvSpPr>
              <p:nvPr/>
            </p:nvSpPr>
            <p:spPr bwMode="gray">
              <a:xfrm>
                <a:off x="2016" y="1920"/>
                <a:ext cx="1680" cy="1680"/>
              </a:xfrm>
              <a:prstGeom prst="ellipse">
                <a:avLst/>
              </a:prstGeom>
              <a:gradFill rotWithShape="1">
                <a:gsLst>
                  <a:gs pos="0">
                    <a:srgbClr val="FF9900"/>
                  </a:gs>
                  <a:gs pos="100000">
                    <a:srgbClr val="FF9900">
                      <a:gamma/>
                      <a:shade val="39216"/>
                      <a:invGamma/>
                    </a:srgbClr>
                  </a:gs>
                </a:gsLst>
                <a:lin ang="5400000" scaled="1"/>
              </a:gradFill>
              <a:ln w="9525">
                <a:noFill/>
                <a:round/>
                <a:headEnd/>
                <a:tailEnd/>
              </a:ln>
              <a:effectLst/>
            </p:spPr>
            <p:txBody>
              <a:bodyPr wrap="none" anchor="ctr"/>
              <a:lstStyle/>
              <a:p>
                <a:endParaRPr lang="en-US"/>
              </a:p>
            </p:txBody>
          </p:sp>
          <p:sp>
            <p:nvSpPr>
              <p:cNvPr id="87047" name="Freeform 7"/>
              <p:cNvSpPr>
                <a:spLocks/>
              </p:cNvSpPr>
              <p:nvPr/>
            </p:nvSpPr>
            <p:spPr bwMode="gray">
              <a:xfrm>
                <a:off x="2208" y="1948"/>
                <a:ext cx="1296" cy="634"/>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9900"/>
                  </a:gs>
                </a:gsLst>
                <a:lin ang="5400000" scaled="1"/>
              </a:gradFill>
              <a:ln w="0">
                <a:noFill/>
                <a:prstDash val="solid"/>
                <a:round/>
                <a:headEnd/>
                <a:tailEnd/>
              </a:ln>
            </p:spPr>
            <p:txBody>
              <a:bodyPr/>
              <a:lstStyle/>
              <a:p>
                <a:endParaRPr lang="en-US"/>
              </a:p>
            </p:txBody>
          </p:sp>
        </p:grpSp>
        <p:sp>
          <p:nvSpPr>
            <p:cNvPr id="87048" name="Text Box 8"/>
            <p:cNvSpPr txBox="1">
              <a:spLocks noChangeArrowheads="1"/>
            </p:cNvSpPr>
            <p:nvPr/>
          </p:nvSpPr>
          <p:spPr bwMode="gray">
            <a:xfrm>
              <a:off x="1616" y="2016"/>
              <a:ext cx="188" cy="199"/>
            </a:xfrm>
            <a:prstGeom prst="rect">
              <a:avLst/>
            </a:prstGeom>
            <a:noFill/>
            <a:ln w="9525" algn="ctr">
              <a:noFill/>
              <a:miter lim="800000"/>
              <a:headEnd/>
              <a:tailEnd/>
            </a:ln>
            <a:effectLst/>
          </p:spPr>
          <p:txBody>
            <a:bodyPr wrap="none">
              <a:spAutoFit/>
            </a:bodyPr>
            <a:lstStyle/>
            <a:p>
              <a:pPr algn="ctr" eaLnBrk="0" hangingPunct="0"/>
              <a:r>
                <a:rPr lang="en-US" sz="2400" b="1" dirty="0" smtClean="0">
                  <a:solidFill>
                    <a:srgbClr val="000000"/>
                  </a:solidFill>
                  <a:effectLst>
                    <a:outerShdw blurRad="38100" dist="38100" dir="2700000" algn="tl">
                      <a:srgbClr val="FFFFFF"/>
                    </a:outerShdw>
                  </a:effectLst>
                  <a:latin typeface="Verdana" pitchFamily="34" charset="0"/>
                </a:rPr>
                <a:t>1</a:t>
              </a:r>
              <a:endParaRPr lang="en-US" sz="2400" b="1" dirty="0">
                <a:solidFill>
                  <a:srgbClr val="000000"/>
                </a:solidFill>
                <a:effectLst>
                  <a:outerShdw blurRad="38100" dist="38100" dir="2700000" algn="tl">
                    <a:srgbClr val="FFFFFF"/>
                  </a:outerShdw>
                </a:effectLst>
                <a:latin typeface="Verdana" pitchFamily="34" charset="0"/>
              </a:endParaRPr>
            </a:p>
          </p:txBody>
        </p:sp>
      </p:grpSp>
      <p:sp>
        <p:nvSpPr>
          <p:cNvPr id="87049" name="Text Box 9"/>
          <p:cNvSpPr txBox="1">
            <a:spLocks noChangeArrowheads="1"/>
          </p:cNvSpPr>
          <p:nvPr/>
        </p:nvSpPr>
        <p:spPr bwMode="gray">
          <a:xfrm>
            <a:off x="762000" y="2030413"/>
            <a:ext cx="2938463" cy="366712"/>
          </a:xfrm>
          <a:prstGeom prst="rect">
            <a:avLst/>
          </a:prstGeom>
          <a:noFill/>
          <a:ln w="9525">
            <a:noFill/>
            <a:miter lim="800000"/>
            <a:headEnd/>
            <a:tailEnd/>
          </a:ln>
          <a:effectLst/>
        </p:spPr>
        <p:txBody>
          <a:bodyPr>
            <a:spAutoFit/>
          </a:bodyPr>
          <a:lstStyle/>
          <a:p>
            <a:pPr algn="r" eaLnBrk="0" hangingPunct="0"/>
            <a:r>
              <a:rPr lang="en-US" b="1" dirty="0" smtClean="0">
                <a:solidFill>
                  <a:srgbClr val="FFFFFF"/>
                </a:solidFill>
              </a:rPr>
              <a:t>David</a:t>
            </a:r>
            <a:endParaRPr lang="en-US" b="1" dirty="0">
              <a:solidFill>
                <a:srgbClr val="FFFFFF"/>
              </a:solidFill>
            </a:endParaRPr>
          </a:p>
        </p:txBody>
      </p:sp>
      <p:sp>
        <p:nvSpPr>
          <p:cNvPr id="87050" name="Rectangle 10"/>
          <p:cNvSpPr>
            <a:spLocks noChangeArrowheads="1"/>
          </p:cNvSpPr>
          <p:nvPr/>
        </p:nvSpPr>
        <p:spPr bwMode="gray">
          <a:xfrm>
            <a:off x="0" y="2895600"/>
            <a:ext cx="4022725" cy="719137"/>
          </a:xfrm>
          <a:prstGeom prst="rect">
            <a:avLst/>
          </a:prstGeom>
          <a:gradFill rotWithShape="1">
            <a:gsLst>
              <a:gs pos="0">
                <a:srgbClr val="013997">
                  <a:alpha val="44000"/>
                </a:srgbClr>
              </a:gs>
              <a:gs pos="100000">
                <a:srgbClr val="418AEB"/>
              </a:gs>
            </a:gsLst>
            <a:lin ang="0" scaled="1"/>
          </a:gradFill>
          <a:ln w="9525" algn="ctr">
            <a:noFill/>
            <a:miter lim="800000"/>
            <a:headEnd/>
            <a:tailEnd/>
          </a:ln>
          <a:effectLst/>
        </p:spPr>
        <p:txBody>
          <a:bodyPr wrap="none" anchor="ctr"/>
          <a:lstStyle/>
          <a:p>
            <a:endParaRPr lang="en-US"/>
          </a:p>
        </p:txBody>
      </p:sp>
      <p:grpSp>
        <p:nvGrpSpPr>
          <p:cNvPr id="87051" name="Group 11"/>
          <p:cNvGrpSpPr>
            <a:grpSpLocks/>
          </p:cNvGrpSpPr>
          <p:nvPr/>
        </p:nvGrpSpPr>
        <p:grpSpPr bwMode="auto">
          <a:xfrm>
            <a:off x="3794125" y="2727325"/>
            <a:ext cx="949325" cy="1006475"/>
            <a:chOff x="3938" y="1968"/>
            <a:chExt cx="430" cy="437"/>
          </a:xfrm>
        </p:grpSpPr>
        <p:grpSp>
          <p:nvGrpSpPr>
            <p:cNvPr id="87052" name="Group 12"/>
            <p:cNvGrpSpPr>
              <a:grpSpLocks/>
            </p:cNvGrpSpPr>
            <p:nvPr/>
          </p:nvGrpSpPr>
          <p:grpSpPr bwMode="auto">
            <a:xfrm>
              <a:off x="3938" y="1968"/>
              <a:ext cx="430" cy="437"/>
              <a:chOff x="2016" y="1920"/>
              <a:chExt cx="1680" cy="1680"/>
            </a:xfrm>
          </p:grpSpPr>
          <p:sp>
            <p:nvSpPr>
              <p:cNvPr id="87053" name="Oval 13"/>
              <p:cNvSpPr>
                <a:spLocks noChangeArrowheads="1"/>
              </p:cNvSpPr>
              <p:nvPr/>
            </p:nvSpPr>
            <p:spPr bwMode="gray">
              <a:xfrm>
                <a:off x="2016" y="1920"/>
                <a:ext cx="1680" cy="1680"/>
              </a:xfrm>
              <a:prstGeom prst="ellipse">
                <a:avLst/>
              </a:prstGeom>
              <a:gradFill rotWithShape="1">
                <a:gsLst>
                  <a:gs pos="0">
                    <a:srgbClr val="4996E3"/>
                  </a:gs>
                  <a:gs pos="100000">
                    <a:srgbClr val="4996E3">
                      <a:gamma/>
                      <a:shade val="30196"/>
                      <a:invGamma/>
                    </a:srgbClr>
                  </a:gs>
                </a:gsLst>
                <a:lin ang="5400000" scaled="1"/>
              </a:gradFill>
              <a:ln w="9525">
                <a:noFill/>
                <a:round/>
                <a:headEnd/>
                <a:tailEnd/>
              </a:ln>
              <a:effectLst/>
            </p:spPr>
            <p:txBody>
              <a:bodyPr wrap="none" anchor="ctr"/>
              <a:lstStyle/>
              <a:p>
                <a:endParaRPr lang="en-US"/>
              </a:p>
            </p:txBody>
          </p:sp>
          <p:sp>
            <p:nvSpPr>
              <p:cNvPr id="87054" name="Freeform 14"/>
              <p:cNvSpPr>
                <a:spLocks/>
              </p:cNvSpPr>
              <p:nvPr/>
            </p:nvSpPr>
            <p:spPr bwMode="gray">
              <a:xfrm>
                <a:off x="2208" y="1948"/>
                <a:ext cx="1296" cy="634"/>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66A7E8"/>
                  </a:gs>
                </a:gsLst>
                <a:lin ang="5400000" scaled="1"/>
              </a:gradFill>
              <a:ln w="0">
                <a:noFill/>
                <a:prstDash val="solid"/>
                <a:round/>
                <a:headEnd/>
                <a:tailEnd/>
              </a:ln>
            </p:spPr>
            <p:txBody>
              <a:bodyPr/>
              <a:lstStyle/>
              <a:p>
                <a:endParaRPr lang="en-US"/>
              </a:p>
            </p:txBody>
          </p:sp>
        </p:grpSp>
        <p:sp>
          <p:nvSpPr>
            <p:cNvPr id="87055" name="Text Box 15"/>
            <p:cNvSpPr txBox="1">
              <a:spLocks noChangeArrowheads="1"/>
            </p:cNvSpPr>
            <p:nvPr/>
          </p:nvSpPr>
          <p:spPr bwMode="gray">
            <a:xfrm>
              <a:off x="4055" y="2028"/>
              <a:ext cx="183" cy="200"/>
            </a:xfrm>
            <a:prstGeom prst="rect">
              <a:avLst/>
            </a:prstGeom>
            <a:noFill/>
            <a:ln w="9525" algn="ctr">
              <a:noFill/>
              <a:miter lim="800000"/>
              <a:headEnd/>
              <a:tailEnd/>
            </a:ln>
            <a:effectLst/>
          </p:spPr>
          <p:txBody>
            <a:bodyPr wrap="none">
              <a:spAutoFit/>
            </a:bodyPr>
            <a:lstStyle/>
            <a:p>
              <a:pPr algn="ctr" eaLnBrk="0" hangingPunct="0"/>
              <a:r>
                <a:rPr lang="en-US" sz="2400" b="1" dirty="0" smtClean="0">
                  <a:solidFill>
                    <a:srgbClr val="000000"/>
                  </a:solidFill>
                  <a:effectLst>
                    <a:outerShdw blurRad="38100" dist="38100" dir="2700000" algn="tl">
                      <a:srgbClr val="FFFFFF"/>
                    </a:outerShdw>
                  </a:effectLst>
                  <a:latin typeface="Verdana" pitchFamily="34" charset="0"/>
                </a:rPr>
                <a:t>2</a:t>
              </a:r>
              <a:endParaRPr lang="en-US" sz="2400" b="1" dirty="0">
                <a:solidFill>
                  <a:srgbClr val="000000"/>
                </a:solidFill>
                <a:effectLst>
                  <a:outerShdw blurRad="38100" dist="38100" dir="2700000" algn="tl">
                    <a:srgbClr val="FFFFFF"/>
                  </a:outerShdw>
                </a:effectLst>
                <a:latin typeface="Verdana" pitchFamily="34" charset="0"/>
              </a:endParaRPr>
            </a:p>
          </p:txBody>
        </p:sp>
      </p:grpSp>
      <p:sp>
        <p:nvSpPr>
          <p:cNvPr id="87056" name="Text Box 16"/>
          <p:cNvSpPr txBox="1">
            <a:spLocks noChangeArrowheads="1"/>
          </p:cNvSpPr>
          <p:nvPr/>
        </p:nvSpPr>
        <p:spPr bwMode="gray">
          <a:xfrm>
            <a:off x="101600" y="3184525"/>
            <a:ext cx="3516313" cy="366713"/>
          </a:xfrm>
          <a:prstGeom prst="rect">
            <a:avLst/>
          </a:prstGeom>
          <a:noFill/>
          <a:ln w="9525">
            <a:noFill/>
            <a:miter lim="800000"/>
            <a:headEnd/>
            <a:tailEnd/>
          </a:ln>
          <a:effectLst/>
        </p:spPr>
        <p:txBody>
          <a:bodyPr>
            <a:spAutoFit/>
          </a:bodyPr>
          <a:lstStyle/>
          <a:p>
            <a:pPr algn="r" eaLnBrk="0" hangingPunct="0"/>
            <a:r>
              <a:rPr lang="en-US" b="1" dirty="0" smtClean="0">
                <a:solidFill>
                  <a:srgbClr val="FFFFFF"/>
                </a:solidFill>
              </a:rPr>
              <a:t>Sam</a:t>
            </a:r>
            <a:endParaRPr lang="en-US" b="1" dirty="0">
              <a:solidFill>
                <a:srgbClr val="FFFFFF"/>
              </a:solidFill>
            </a:endParaRPr>
          </a:p>
        </p:txBody>
      </p:sp>
      <p:grpSp>
        <p:nvGrpSpPr>
          <p:cNvPr id="46" name="Group 45"/>
          <p:cNvGrpSpPr/>
          <p:nvPr/>
        </p:nvGrpSpPr>
        <p:grpSpPr>
          <a:xfrm>
            <a:off x="-658813" y="3886200"/>
            <a:ext cx="5383213" cy="1012825"/>
            <a:chOff x="-658813" y="3886200"/>
            <a:chExt cx="5383213" cy="1012825"/>
          </a:xfrm>
        </p:grpSpPr>
        <p:sp>
          <p:nvSpPr>
            <p:cNvPr id="87057" name="Rectangle 17"/>
            <p:cNvSpPr>
              <a:spLocks noChangeArrowheads="1"/>
            </p:cNvSpPr>
            <p:nvPr/>
          </p:nvSpPr>
          <p:spPr bwMode="gray">
            <a:xfrm>
              <a:off x="-658813" y="4090988"/>
              <a:ext cx="4999038" cy="720725"/>
            </a:xfrm>
            <a:prstGeom prst="rect">
              <a:avLst/>
            </a:prstGeom>
            <a:gradFill rotWithShape="1">
              <a:gsLst>
                <a:gs pos="0">
                  <a:srgbClr val="013997">
                    <a:alpha val="44000"/>
                  </a:srgbClr>
                </a:gs>
                <a:gs pos="100000">
                  <a:srgbClr val="9942E0"/>
                </a:gs>
              </a:gsLst>
              <a:lin ang="0" scaled="1"/>
            </a:gradFill>
            <a:ln w="9525" algn="ctr">
              <a:noFill/>
              <a:miter lim="800000"/>
              <a:headEnd/>
              <a:tailEnd/>
            </a:ln>
            <a:effectLst/>
          </p:spPr>
          <p:txBody>
            <a:bodyPr wrap="none" anchor="ctr"/>
            <a:lstStyle/>
            <a:p>
              <a:endParaRPr lang="en-US"/>
            </a:p>
          </p:txBody>
        </p:sp>
        <p:grpSp>
          <p:nvGrpSpPr>
            <p:cNvPr id="87058" name="Group 18"/>
            <p:cNvGrpSpPr>
              <a:grpSpLocks/>
            </p:cNvGrpSpPr>
            <p:nvPr/>
          </p:nvGrpSpPr>
          <p:grpSpPr bwMode="auto">
            <a:xfrm>
              <a:off x="3749675" y="3886200"/>
              <a:ext cx="974725" cy="1012825"/>
              <a:chOff x="3552" y="3339"/>
              <a:chExt cx="412" cy="392"/>
            </a:xfrm>
          </p:grpSpPr>
          <p:grpSp>
            <p:nvGrpSpPr>
              <p:cNvPr id="87059" name="Group 19"/>
              <p:cNvGrpSpPr>
                <a:grpSpLocks/>
              </p:cNvGrpSpPr>
              <p:nvPr/>
            </p:nvGrpSpPr>
            <p:grpSpPr bwMode="auto">
              <a:xfrm>
                <a:off x="3552" y="3339"/>
                <a:ext cx="412" cy="392"/>
                <a:chOff x="2016" y="1920"/>
                <a:chExt cx="1680" cy="1680"/>
              </a:xfrm>
            </p:grpSpPr>
            <p:sp>
              <p:nvSpPr>
                <p:cNvPr id="87060" name="Oval 20"/>
                <p:cNvSpPr>
                  <a:spLocks noChangeArrowheads="1"/>
                </p:cNvSpPr>
                <p:nvPr/>
              </p:nvSpPr>
              <p:spPr bwMode="gray">
                <a:xfrm>
                  <a:off x="2016" y="1920"/>
                  <a:ext cx="1680" cy="1680"/>
                </a:xfrm>
                <a:prstGeom prst="ellipse">
                  <a:avLst/>
                </a:prstGeom>
                <a:gradFill rotWithShape="1">
                  <a:gsLst>
                    <a:gs pos="0">
                      <a:srgbClr val="9966FF"/>
                    </a:gs>
                    <a:gs pos="100000">
                      <a:srgbClr val="9966FF">
                        <a:gamma/>
                        <a:shade val="24314"/>
                        <a:invGamma/>
                      </a:srgbClr>
                    </a:gs>
                  </a:gsLst>
                  <a:lin ang="5400000" scaled="1"/>
                </a:gradFill>
                <a:ln w="9525">
                  <a:noFill/>
                  <a:round/>
                  <a:headEnd/>
                  <a:tailEnd/>
                </a:ln>
                <a:effectLst/>
              </p:spPr>
              <p:txBody>
                <a:bodyPr wrap="none" anchor="ctr"/>
                <a:lstStyle/>
                <a:p>
                  <a:endParaRPr lang="en-US"/>
                </a:p>
              </p:txBody>
            </p:sp>
            <p:sp>
              <p:nvSpPr>
                <p:cNvPr id="87061" name="Freeform 21"/>
                <p:cNvSpPr>
                  <a:spLocks/>
                </p:cNvSpPr>
                <p:nvPr/>
              </p:nvSpPr>
              <p:spPr bwMode="gray">
                <a:xfrm>
                  <a:off x="2208" y="1948"/>
                  <a:ext cx="1296" cy="634"/>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9966FF"/>
                    </a:gs>
                  </a:gsLst>
                  <a:lin ang="5400000" scaled="1"/>
                </a:gradFill>
                <a:ln w="0">
                  <a:noFill/>
                  <a:prstDash val="solid"/>
                  <a:round/>
                  <a:headEnd/>
                  <a:tailEnd/>
                </a:ln>
              </p:spPr>
              <p:txBody>
                <a:bodyPr/>
                <a:lstStyle/>
                <a:p>
                  <a:endParaRPr lang="en-US"/>
                </a:p>
              </p:txBody>
            </p:sp>
          </p:grpSp>
          <p:sp>
            <p:nvSpPr>
              <p:cNvPr id="87062" name="Text Box 22"/>
              <p:cNvSpPr txBox="1">
                <a:spLocks noChangeArrowheads="1"/>
              </p:cNvSpPr>
              <p:nvPr/>
            </p:nvSpPr>
            <p:spPr bwMode="gray">
              <a:xfrm>
                <a:off x="3695" y="3360"/>
                <a:ext cx="171" cy="177"/>
              </a:xfrm>
              <a:prstGeom prst="rect">
                <a:avLst/>
              </a:prstGeom>
              <a:noFill/>
              <a:ln w="9525" algn="ctr">
                <a:noFill/>
                <a:miter lim="800000"/>
                <a:headEnd/>
                <a:tailEnd/>
              </a:ln>
              <a:effectLst/>
            </p:spPr>
            <p:txBody>
              <a:bodyPr wrap="none">
                <a:spAutoFit/>
              </a:bodyPr>
              <a:lstStyle/>
              <a:p>
                <a:pPr algn="ctr" eaLnBrk="0" hangingPunct="0"/>
                <a:r>
                  <a:rPr lang="en-US" sz="2400" b="1" dirty="0" smtClean="0">
                    <a:solidFill>
                      <a:srgbClr val="000000"/>
                    </a:solidFill>
                    <a:effectLst>
                      <a:outerShdw blurRad="38100" dist="38100" dir="2700000" algn="tl">
                        <a:srgbClr val="FFFFFF"/>
                      </a:outerShdw>
                    </a:effectLst>
                    <a:latin typeface="Verdana" pitchFamily="34" charset="0"/>
                  </a:rPr>
                  <a:t>3</a:t>
                </a:r>
                <a:endParaRPr lang="en-US" sz="2400" b="1" dirty="0">
                  <a:solidFill>
                    <a:srgbClr val="000000"/>
                  </a:solidFill>
                  <a:effectLst>
                    <a:outerShdw blurRad="38100" dist="38100" dir="2700000" algn="tl">
                      <a:srgbClr val="FFFFFF"/>
                    </a:outerShdw>
                  </a:effectLst>
                  <a:latin typeface="Verdana" pitchFamily="34" charset="0"/>
                </a:endParaRPr>
              </a:p>
            </p:txBody>
          </p:sp>
        </p:grpSp>
        <p:sp>
          <p:nvSpPr>
            <p:cNvPr id="87063" name="Text Box 23"/>
            <p:cNvSpPr txBox="1">
              <a:spLocks noChangeArrowheads="1"/>
            </p:cNvSpPr>
            <p:nvPr/>
          </p:nvSpPr>
          <p:spPr bwMode="gray">
            <a:xfrm>
              <a:off x="-633413" y="4343400"/>
              <a:ext cx="4252913" cy="366713"/>
            </a:xfrm>
            <a:prstGeom prst="rect">
              <a:avLst/>
            </a:prstGeom>
            <a:noFill/>
            <a:ln w="9525">
              <a:noFill/>
              <a:miter lim="800000"/>
              <a:headEnd/>
              <a:tailEnd/>
            </a:ln>
            <a:effectLst/>
          </p:spPr>
          <p:txBody>
            <a:bodyPr>
              <a:spAutoFit/>
            </a:bodyPr>
            <a:lstStyle/>
            <a:p>
              <a:pPr algn="r" eaLnBrk="0" hangingPunct="0"/>
              <a:r>
                <a:rPr lang="en-US" b="1" dirty="0" smtClean="0">
                  <a:solidFill>
                    <a:srgbClr val="FFFFFF"/>
                  </a:solidFill>
                </a:rPr>
                <a:t>Maria</a:t>
              </a:r>
              <a:endParaRPr lang="en-US" b="1" dirty="0">
                <a:solidFill>
                  <a:srgbClr val="FFFFFF"/>
                </a:solidFill>
              </a:endParaRPr>
            </a:p>
          </p:txBody>
        </p:sp>
      </p:grpSp>
      <p:grpSp>
        <p:nvGrpSpPr>
          <p:cNvPr id="47" name="Group 46"/>
          <p:cNvGrpSpPr/>
          <p:nvPr/>
        </p:nvGrpSpPr>
        <p:grpSpPr>
          <a:xfrm>
            <a:off x="-1295400" y="4953000"/>
            <a:ext cx="6045200" cy="1019175"/>
            <a:chOff x="-1295400" y="4953000"/>
            <a:chExt cx="6045200" cy="1019175"/>
          </a:xfrm>
        </p:grpSpPr>
        <p:sp>
          <p:nvSpPr>
            <p:cNvPr id="87064" name="Rectangle 24"/>
            <p:cNvSpPr>
              <a:spLocks noChangeArrowheads="1"/>
            </p:cNvSpPr>
            <p:nvPr/>
          </p:nvSpPr>
          <p:spPr bwMode="gray">
            <a:xfrm>
              <a:off x="-1295400" y="5214938"/>
              <a:ext cx="5700713" cy="719137"/>
            </a:xfrm>
            <a:prstGeom prst="rect">
              <a:avLst/>
            </a:prstGeom>
            <a:gradFill rotWithShape="1">
              <a:gsLst>
                <a:gs pos="0">
                  <a:srgbClr val="013997">
                    <a:alpha val="44000"/>
                  </a:srgbClr>
                </a:gs>
                <a:gs pos="100000">
                  <a:srgbClr val="33AD8A"/>
                </a:gs>
              </a:gsLst>
              <a:lin ang="0" scaled="1"/>
            </a:gradFill>
            <a:ln w="9525" algn="ctr">
              <a:noFill/>
              <a:miter lim="800000"/>
              <a:headEnd/>
              <a:tailEnd/>
            </a:ln>
            <a:effectLst/>
          </p:spPr>
          <p:txBody>
            <a:bodyPr wrap="none" anchor="ctr"/>
            <a:lstStyle/>
            <a:p>
              <a:endParaRPr lang="en-US"/>
            </a:p>
          </p:txBody>
        </p:sp>
        <p:grpSp>
          <p:nvGrpSpPr>
            <p:cNvPr id="87065" name="Group 25"/>
            <p:cNvGrpSpPr>
              <a:grpSpLocks/>
            </p:cNvGrpSpPr>
            <p:nvPr/>
          </p:nvGrpSpPr>
          <p:grpSpPr bwMode="auto">
            <a:xfrm>
              <a:off x="3770313" y="4953000"/>
              <a:ext cx="979487" cy="1019175"/>
              <a:chOff x="2016" y="1920"/>
              <a:chExt cx="1680" cy="1680"/>
            </a:xfrm>
          </p:grpSpPr>
          <p:sp>
            <p:nvSpPr>
              <p:cNvPr id="87066" name="Oval 26"/>
              <p:cNvSpPr>
                <a:spLocks noChangeArrowheads="1"/>
              </p:cNvSpPr>
              <p:nvPr/>
            </p:nvSpPr>
            <p:spPr bwMode="gray">
              <a:xfrm>
                <a:off x="2016" y="1920"/>
                <a:ext cx="1680" cy="1680"/>
              </a:xfrm>
              <a:prstGeom prst="ellipse">
                <a:avLst/>
              </a:prstGeom>
              <a:gradFill rotWithShape="1">
                <a:gsLst>
                  <a:gs pos="0">
                    <a:srgbClr val="33CCCC"/>
                  </a:gs>
                  <a:gs pos="100000">
                    <a:srgbClr val="33CCCC">
                      <a:gamma/>
                      <a:shade val="24314"/>
                      <a:invGamma/>
                    </a:srgbClr>
                  </a:gs>
                </a:gsLst>
                <a:lin ang="5400000" scaled="1"/>
              </a:gradFill>
              <a:ln w="9525">
                <a:noFill/>
                <a:round/>
                <a:headEnd/>
                <a:tailEnd/>
              </a:ln>
              <a:effectLst/>
            </p:spPr>
            <p:txBody>
              <a:bodyPr wrap="none" anchor="ctr"/>
              <a:lstStyle/>
              <a:p>
                <a:endParaRPr lang="en-US"/>
              </a:p>
            </p:txBody>
          </p:sp>
          <p:sp>
            <p:nvSpPr>
              <p:cNvPr id="87067" name="Freeform 27"/>
              <p:cNvSpPr>
                <a:spLocks/>
              </p:cNvSpPr>
              <p:nvPr/>
            </p:nvSpPr>
            <p:spPr bwMode="gray">
              <a:xfrm>
                <a:off x="2208" y="1948"/>
                <a:ext cx="1296" cy="634"/>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33CCCC"/>
                  </a:gs>
                </a:gsLst>
                <a:lin ang="5400000" scaled="1"/>
              </a:gradFill>
              <a:ln w="0">
                <a:noFill/>
                <a:prstDash val="solid"/>
                <a:round/>
                <a:headEnd/>
                <a:tailEnd/>
              </a:ln>
            </p:spPr>
            <p:txBody>
              <a:bodyPr/>
              <a:lstStyle/>
              <a:p>
                <a:endParaRPr lang="en-US"/>
              </a:p>
            </p:txBody>
          </p:sp>
        </p:grpSp>
        <p:sp>
          <p:nvSpPr>
            <p:cNvPr id="87068" name="Text Box 28"/>
            <p:cNvSpPr txBox="1">
              <a:spLocks noChangeArrowheads="1"/>
            </p:cNvSpPr>
            <p:nvPr/>
          </p:nvSpPr>
          <p:spPr bwMode="gray">
            <a:xfrm>
              <a:off x="4132263" y="5019675"/>
              <a:ext cx="404277" cy="461665"/>
            </a:xfrm>
            <a:prstGeom prst="rect">
              <a:avLst/>
            </a:prstGeom>
            <a:noFill/>
            <a:ln w="9525" algn="ctr">
              <a:noFill/>
              <a:miter lim="800000"/>
              <a:headEnd/>
              <a:tailEnd/>
            </a:ln>
            <a:effectLst/>
          </p:spPr>
          <p:txBody>
            <a:bodyPr wrap="none">
              <a:spAutoFit/>
            </a:bodyPr>
            <a:lstStyle/>
            <a:p>
              <a:pPr algn="ctr" eaLnBrk="0" hangingPunct="0"/>
              <a:r>
                <a:rPr lang="en-US" sz="2400" b="1" dirty="0" smtClean="0">
                  <a:solidFill>
                    <a:srgbClr val="000000"/>
                  </a:solidFill>
                  <a:effectLst>
                    <a:outerShdw blurRad="38100" dist="38100" dir="2700000" algn="tl">
                      <a:srgbClr val="FFFFFF"/>
                    </a:outerShdw>
                  </a:effectLst>
                  <a:latin typeface="Verdana" pitchFamily="34" charset="0"/>
                </a:rPr>
                <a:t>4</a:t>
              </a:r>
              <a:endParaRPr lang="en-US" sz="2400" b="1" dirty="0">
                <a:solidFill>
                  <a:srgbClr val="000000"/>
                </a:solidFill>
                <a:effectLst>
                  <a:outerShdw blurRad="38100" dist="38100" dir="2700000" algn="tl">
                    <a:srgbClr val="FFFFFF"/>
                  </a:outerShdw>
                </a:effectLst>
                <a:latin typeface="Verdana" pitchFamily="34" charset="0"/>
              </a:endParaRPr>
            </a:p>
          </p:txBody>
        </p:sp>
        <p:sp>
          <p:nvSpPr>
            <p:cNvPr id="87069" name="Text Box 29"/>
            <p:cNvSpPr txBox="1">
              <a:spLocks noChangeArrowheads="1"/>
            </p:cNvSpPr>
            <p:nvPr/>
          </p:nvSpPr>
          <p:spPr bwMode="gray">
            <a:xfrm>
              <a:off x="-1270000" y="5405438"/>
              <a:ext cx="4870450" cy="366712"/>
            </a:xfrm>
            <a:prstGeom prst="rect">
              <a:avLst/>
            </a:prstGeom>
            <a:noFill/>
            <a:ln w="9525">
              <a:noFill/>
              <a:miter lim="800000"/>
              <a:headEnd/>
              <a:tailEnd/>
            </a:ln>
            <a:effectLst/>
          </p:spPr>
          <p:txBody>
            <a:bodyPr>
              <a:spAutoFit/>
            </a:bodyPr>
            <a:lstStyle/>
            <a:p>
              <a:pPr algn="r" eaLnBrk="0" hangingPunct="0"/>
              <a:r>
                <a:rPr lang="en-US" b="1" dirty="0" smtClean="0">
                  <a:solidFill>
                    <a:srgbClr val="FFFFFF"/>
                  </a:solidFill>
                </a:rPr>
                <a:t>Jorge</a:t>
              </a:r>
              <a:endParaRPr lang="en-US" b="1" dirty="0">
                <a:solidFill>
                  <a:srgbClr val="FFFFFF"/>
                </a:solidFill>
              </a:endParaRPr>
            </a:p>
          </p:txBody>
        </p:sp>
      </p:grpSp>
      <p:pic>
        <p:nvPicPr>
          <p:cNvPr id="31" name="Picture 30" descr="kuser.png"/>
          <p:cNvPicPr>
            <a:picLocks noChangeAspect="1"/>
          </p:cNvPicPr>
          <p:nvPr/>
        </p:nvPicPr>
        <p:blipFill>
          <a:blip r:embed="rId3"/>
          <a:stretch>
            <a:fillRect/>
          </a:stretch>
        </p:blipFill>
        <p:spPr>
          <a:xfrm>
            <a:off x="1981200" y="381000"/>
            <a:ext cx="1238250" cy="1238250"/>
          </a:xfrm>
          <a:prstGeom prst="rect">
            <a:avLst/>
          </a:prstGeom>
        </p:spPr>
      </p:pic>
      <p:pic>
        <p:nvPicPr>
          <p:cNvPr id="35" name="Picture 34" descr="one-hundred-100-dollar-bill.jpg"/>
          <p:cNvPicPr>
            <a:picLocks noChangeAspect="1"/>
          </p:cNvPicPr>
          <p:nvPr/>
        </p:nvPicPr>
        <p:blipFill>
          <a:blip r:embed="rId4" cstate="print"/>
          <a:stretch>
            <a:fillRect/>
          </a:stretch>
        </p:blipFill>
        <p:spPr>
          <a:xfrm>
            <a:off x="4876800" y="1676400"/>
            <a:ext cx="1757307" cy="758153"/>
          </a:xfrm>
          <a:prstGeom prst="rect">
            <a:avLst/>
          </a:prstGeom>
        </p:spPr>
      </p:pic>
      <p:pic>
        <p:nvPicPr>
          <p:cNvPr id="37" name="Picture 36" descr="one-hundred-100-dollar-bill.jpg"/>
          <p:cNvPicPr>
            <a:picLocks noChangeAspect="1"/>
          </p:cNvPicPr>
          <p:nvPr/>
        </p:nvPicPr>
        <p:blipFill>
          <a:blip r:embed="rId4" cstate="print"/>
          <a:stretch>
            <a:fillRect/>
          </a:stretch>
        </p:blipFill>
        <p:spPr>
          <a:xfrm>
            <a:off x="4953000" y="2819400"/>
            <a:ext cx="1757307" cy="758153"/>
          </a:xfrm>
          <a:prstGeom prst="rect">
            <a:avLst/>
          </a:prstGeom>
        </p:spPr>
      </p:pic>
      <p:pic>
        <p:nvPicPr>
          <p:cNvPr id="38" name="Picture 37" descr="one-hundred-100-dollar-bill.jpg"/>
          <p:cNvPicPr>
            <a:picLocks noChangeAspect="1"/>
          </p:cNvPicPr>
          <p:nvPr/>
        </p:nvPicPr>
        <p:blipFill>
          <a:blip r:embed="rId4" cstate="print"/>
          <a:stretch>
            <a:fillRect/>
          </a:stretch>
        </p:blipFill>
        <p:spPr>
          <a:xfrm>
            <a:off x="4953000" y="3962400"/>
            <a:ext cx="1757307" cy="758153"/>
          </a:xfrm>
          <a:prstGeom prst="rect">
            <a:avLst/>
          </a:prstGeom>
        </p:spPr>
      </p:pic>
      <p:pic>
        <p:nvPicPr>
          <p:cNvPr id="39" name="Picture 38" descr="one-hundred-100-dollar-bill.jpg"/>
          <p:cNvPicPr>
            <a:picLocks noChangeAspect="1"/>
          </p:cNvPicPr>
          <p:nvPr/>
        </p:nvPicPr>
        <p:blipFill>
          <a:blip r:embed="rId4" cstate="print"/>
          <a:stretch>
            <a:fillRect/>
          </a:stretch>
        </p:blipFill>
        <p:spPr>
          <a:xfrm>
            <a:off x="3505200" y="762000"/>
            <a:ext cx="1757307" cy="758153"/>
          </a:xfrm>
          <a:prstGeom prst="rect">
            <a:avLst/>
          </a:prstGeom>
        </p:spPr>
      </p:pic>
      <p:sp>
        <p:nvSpPr>
          <p:cNvPr id="40" name="Text Box 9"/>
          <p:cNvSpPr txBox="1">
            <a:spLocks noChangeArrowheads="1"/>
          </p:cNvSpPr>
          <p:nvPr/>
        </p:nvSpPr>
        <p:spPr bwMode="gray">
          <a:xfrm>
            <a:off x="-1066800" y="990600"/>
            <a:ext cx="2938463" cy="366712"/>
          </a:xfrm>
          <a:prstGeom prst="rect">
            <a:avLst/>
          </a:prstGeom>
          <a:noFill/>
          <a:ln w="9525">
            <a:noFill/>
            <a:miter lim="800000"/>
            <a:headEnd/>
            <a:tailEnd/>
          </a:ln>
          <a:effectLst/>
        </p:spPr>
        <p:txBody>
          <a:bodyPr>
            <a:spAutoFit/>
          </a:bodyPr>
          <a:lstStyle/>
          <a:p>
            <a:pPr algn="r" eaLnBrk="0" hangingPunct="0"/>
            <a:r>
              <a:rPr lang="en-US" b="1" dirty="0" smtClean="0">
                <a:solidFill>
                  <a:srgbClr val="FFFFFF"/>
                </a:solidFill>
              </a:rPr>
              <a:t>You</a:t>
            </a:r>
            <a:endParaRPr lang="en-US" b="1" dirty="0">
              <a:solidFill>
                <a:srgbClr val="FFFFFF"/>
              </a:solidFill>
            </a:endParaRPr>
          </a:p>
        </p:txBody>
      </p:sp>
      <p:pic>
        <p:nvPicPr>
          <p:cNvPr id="41" name="Picture 40" descr="50dollarbill-767503.jpg"/>
          <p:cNvPicPr>
            <a:picLocks noChangeAspect="1"/>
          </p:cNvPicPr>
          <p:nvPr/>
        </p:nvPicPr>
        <p:blipFill>
          <a:blip r:embed="rId5" cstate="print"/>
          <a:stretch>
            <a:fillRect/>
          </a:stretch>
        </p:blipFill>
        <p:spPr>
          <a:xfrm>
            <a:off x="4038600" y="762000"/>
            <a:ext cx="1820006" cy="766762"/>
          </a:xfrm>
          <a:prstGeom prst="rect">
            <a:avLst/>
          </a:prstGeom>
        </p:spPr>
      </p:pic>
      <p:pic>
        <p:nvPicPr>
          <p:cNvPr id="42" name="Picture 41" descr="one-hundred-100-dollar-bill.jpg"/>
          <p:cNvPicPr>
            <a:picLocks noChangeAspect="1"/>
          </p:cNvPicPr>
          <p:nvPr/>
        </p:nvPicPr>
        <p:blipFill>
          <a:blip r:embed="rId4" cstate="print"/>
          <a:stretch>
            <a:fillRect/>
          </a:stretch>
        </p:blipFill>
        <p:spPr>
          <a:xfrm>
            <a:off x="4572000" y="762000"/>
            <a:ext cx="1757307" cy="758153"/>
          </a:xfrm>
          <a:prstGeom prst="rect">
            <a:avLst/>
          </a:prstGeom>
        </p:spPr>
      </p:pic>
      <p:pic>
        <p:nvPicPr>
          <p:cNvPr id="43" name="Picture 42" descr="one-hundred-100-dollar-bill.jpg"/>
          <p:cNvPicPr>
            <a:picLocks noChangeAspect="1"/>
          </p:cNvPicPr>
          <p:nvPr/>
        </p:nvPicPr>
        <p:blipFill>
          <a:blip r:embed="rId4" cstate="print"/>
          <a:stretch>
            <a:fillRect/>
          </a:stretch>
        </p:blipFill>
        <p:spPr>
          <a:xfrm>
            <a:off x="5105400" y="762000"/>
            <a:ext cx="1757307" cy="758153"/>
          </a:xfrm>
          <a:prstGeom prst="rect">
            <a:avLst/>
          </a:prstGeom>
        </p:spPr>
      </p:pic>
      <p:pic>
        <p:nvPicPr>
          <p:cNvPr id="45" name="Picture 44" descr="50dollarbill-767503.jpg"/>
          <p:cNvPicPr>
            <a:picLocks noChangeAspect="1"/>
          </p:cNvPicPr>
          <p:nvPr/>
        </p:nvPicPr>
        <p:blipFill>
          <a:blip r:embed="rId5" cstate="print"/>
          <a:stretch>
            <a:fillRect/>
          </a:stretch>
        </p:blipFill>
        <p:spPr>
          <a:xfrm>
            <a:off x="5266594" y="1676400"/>
            <a:ext cx="1820006" cy="766762"/>
          </a:xfrm>
          <a:prstGeom prst="rect">
            <a:avLst/>
          </a:prstGeom>
        </p:spPr>
      </p:pic>
      <p:pic>
        <p:nvPicPr>
          <p:cNvPr id="48" name="Picture 47" descr="one-hundred-100-dollar-bill.jpg"/>
          <p:cNvPicPr>
            <a:picLocks noChangeAspect="1"/>
          </p:cNvPicPr>
          <p:nvPr/>
        </p:nvPicPr>
        <p:blipFill>
          <a:blip r:embed="rId4" cstate="print"/>
          <a:stretch>
            <a:fillRect/>
          </a:stretch>
        </p:blipFill>
        <p:spPr>
          <a:xfrm>
            <a:off x="5562600" y="1676400"/>
            <a:ext cx="1757307" cy="758153"/>
          </a:xfrm>
          <a:prstGeom prst="rect">
            <a:avLst/>
          </a:prstGeom>
        </p:spPr>
      </p:pic>
      <p:pic>
        <p:nvPicPr>
          <p:cNvPr id="36" name="Picture 35" descr="50dollarbill-767503.jpg"/>
          <p:cNvPicPr>
            <a:picLocks noChangeAspect="1"/>
          </p:cNvPicPr>
          <p:nvPr/>
        </p:nvPicPr>
        <p:blipFill>
          <a:blip r:embed="rId5" cstate="print"/>
          <a:stretch>
            <a:fillRect/>
          </a:stretch>
        </p:blipFill>
        <p:spPr>
          <a:xfrm>
            <a:off x="5334000" y="2819400"/>
            <a:ext cx="1820006" cy="766762"/>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fade">
                                      <p:cBhvr>
                                        <p:cTn id="7" dur="1000"/>
                                        <p:tgtEl>
                                          <p:spTgt spid="8704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20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2000"/>
                                        <p:tgtEl>
                                          <p:spTgt spid="4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7044"/>
                                        </p:tgtEl>
                                        <p:attrNameLst>
                                          <p:attrName>style.visibility</p:attrName>
                                        </p:attrNameLst>
                                      </p:cBhvr>
                                      <p:to>
                                        <p:strVal val="visible"/>
                                      </p:to>
                                    </p:set>
                                    <p:animEffect transition="in" filter="fade">
                                      <p:cBhvr>
                                        <p:cTn id="20" dur="1000"/>
                                        <p:tgtEl>
                                          <p:spTgt spid="87044"/>
                                        </p:tgtEl>
                                      </p:cBhvr>
                                    </p:animEffect>
                                  </p:childTnLst>
                                </p:cTn>
                              </p:par>
                              <p:par>
                                <p:cTn id="21" presetID="10" presetClass="entr" presetSubtype="0" fill="hold" nodeType="withEffect">
                                  <p:stCondLst>
                                    <p:cond delay="0"/>
                                  </p:stCondLst>
                                  <p:childTnLst>
                                    <p:set>
                                      <p:cBhvr>
                                        <p:cTn id="22" dur="1" fill="hold">
                                          <p:stCondLst>
                                            <p:cond delay="0"/>
                                          </p:stCondLst>
                                        </p:cTn>
                                        <p:tgtEl>
                                          <p:spTgt spid="87043"/>
                                        </p:tgtEl>
                                        <p:attrNameLst>
                                          <p:attrName>style.visibility</p:attrName>
                                        </p:attrNameLst>
                                      </p:cBhvr>
                                      <p:to>
                                        <p:strVal val="visible"/>
                                      </p:to>
                                    </p:set>
                                    <p:animEffect transition="in" filter="fade">
                                      <p:cBhvr>
                                        <p:cTn id="23" dur="1000"/>
                                        <p:tgtEl>
                                          <p:spTgt spid="87043"/>
                                        </p:tgtEl>
                                      </p:cBhvr>
                                    </p:animEffect>
                                  </p:childTnLst>
                                </p:cTn>
                              </p:par>
                              <p:par>
                                <p:cTn id="24" presetID="10" presetClass="entr" presetSubtype="0" fill="hold" nodeType="withEffect">
                                  <p:stCondLst>
                                    <p:cond delay="0"/>
                                  </p:stCondLst>
                                  <p:childTnLst>
                                    <p:set>
                                      <p:cBhvr>
                                        <p:cTn id="25" dur="1" fill="hold">
                                          <p:stCondLst>
                                            <p:cond delay="0"/>
                                          </p:stCondLst>
                                        </p:cTn>
                                        <p:tgtEl>
                                          <p:spTgt spid="87049"/>
                                        </p:tgtEl>
                                        <p:attrNameLst>
                                          <p:attrName>style.visibility</p:attrName>
                                        </p:attrNameLst>
                                      </p:cBhvr>
                                      <p:to>
                                        <p:strVal val="visible"/>
                                      </p:to>
                                    </p:set>
                                    <p:animEffect transition="in" filter="fade">
                                      <p:cBhvr>
                                        <p:cTn id="26" dur="1000"/>
                                        <p:tgtEl>
                                          <p:spTgt spid="87049"/>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1000"/>
                                        <p:tgtEl>
                                          <p:spTgt spid="3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7051"/>
                                        </p:tgtEl>
                                        <p:attrNameLst>
                                          <p:attrName>style.visibility</p:attrName>
                                        </p:attrNameLst>
                                      </p:cBhvr>
                                      <p:to>
                                        <p:strVal val="visible"/>
                                      </p:to>
                                    </p:set>
                                    <p:animEffect transition="in" filter="fade">
                                      <p:cBhvr>
                                        <p:cTn id="35" dur="1000"/>
                                        <p:tgtEl>
                                          <p:spTgt spid="87051"/>
                                        </p:tgtEl>
                                      </p:cBhvr>
                                    </p:animEffect>
                                  </p:childTnLst>
                                </p:cTn>
                              </p:par>
                              <p:par>
                                <p:cTn id="36" presetID="10" presetClass="entr" presetSubtype="0" fill="hold" nodeType="withEffect">
                                  <p:stCondLst>
                                    <p:cond delay="0"/>
                                  </p:stCondLst>
                                  <p:childTnLst>
                                    <p:set>
                                      <p:cBhvr>
                                        <p:cTn id="37" dur="1" fill="hold">
                                          <p:stCondLst>
                                            <p:cond delay="0"/>
                                          </p:stCondLst>
                                        </p:cTn>
                                        <p:tgtEl>
                                          <p:spTgt spid="87056"/>
                                        </p:tgtEl>
                                        <p:attrNameLst>
                                          <p:attrName>style.visibility</p:attrName>
                                        </p:attrNameLst>
                                      </p:cBhvr>
                                      <p:to>
                                        <p:strVal val="visible"/>
                                      </p:to>
                                    </p:set>
                                    <p:animEffect transition="in" filter="fade">
                                      <p:cBhvr>
                                        <p:cTn id="38" dur="1000"/>
                                        <p:tgtEl>
                                          <p:spTgt spid="87056"/>
                                        </p:tgtEl>
                                      </p:cBhvr>
                                    </p:animEffect>
                                  </p:childTnLst>
                                </p:cTn>
                              </p:par>
                              <p:par>
                                <p:cTn id="39" presetID="10" presetClass="entr" presetSubtype="0" fill="hold" nodeType="withEffect">
                                  <p:stCondLst>
                                    <p:cond delay="0"/>
                                  </p:stCondLst>
                                  <p:childTnLst>
                                    <p:set>
                                      <p:cBhvr>
                                        <p:cTn id="40" dur="1" fill="hold">
                                          <p:stCondLst>
                                            <p:cond delay="0"/>
                                          </p:stCondLst>
                                        </p:cTn>
                                        <p:tgtEl>
                                          <p:spTgt spid="87050"/>
                                        </p:tgtEl>
                                        <p:attrNameLst>
                                          <p:attrName>style.visibility</p:attrName>
                                        </p:attrNameLst>
                                      </p:cBhvr>
                                      <p:to>
                                        <p:strVal val="visible"/>
                                      </p:to>
                                    </p:set>
                                    <p:animEffect transition="in" filter="fade">
                                      <p:cBhvr>
                                        <p:cTn id="41" dur="1000"/>
                                        <p:tgtEl>
                                          <p:spTgt spid="87050"/>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1000"/>
                                        <p:tgtEl>
                                          <p:spTgt spid="35"/>
                                        </p:tgtEl>
                                      </p:cBhvr>
                                    </p:animEffect>
                                  </p:childTnLst>
                                </p:cTn>
                              </p:par>
                            </p:childTnLst>
                          </p:cTn>
                        </p:par>
                        <p:par>
                          <p:cTn id="46" fill="hold">
                            <p:stCondLst>
                              <p:cond delay="2000"/>
                            </p:stCondLst>
                            <p:childTnLst>
                              <p:par>
                                <p:cTn id="47" presetID="10" presetClass="entr" presetSubtype="0"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fade">
                                      <p:cBhvr>
                                        <p:cTn id="49" dur="2000"/>
                                        <p:tgtEl>
                                          <p:spTgt spid="4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1000"/>
                                        <p:tgtEl>
                                          <p:spTgt spid="46"/>
                                        </p:tgtEl>
                                      </p:cBhvr>
                                    </p:animEffect>
                                  </p:childTnLst>
                                </p:cTn>
                              </p:par>
                            </p:childTnLst>
                          </p:cTn>
                        </p:par>
                        <p:par>
                          <p:cTn id="55" fill="hold">
                            <p:stCondLst>
                              <p:cond delay="1000"/>
                            </p:stCondLst>
                            <p:childTnLst>
                              <p:par>
                                <p:cTn id="56" presetID="10" presetClass="entr" presetSubtype="0" fill="hold" nodeType="afterEffect">
                                  <p:stCondLst>
                                    <p:cond delay="0"/>
                                  </p:stCondLst>
                                  <p:childTnLst>
                                    <p:set>
                                      <p:cBhvr>
                                        <p:cTn id="57" dur="1" fill="hold">
                                          <p:stCondLst>
                                            <p:cond delay="0"/>
                                          </p:stCondLst>
                                        </p:cTn>
                                        <p:tgtEl>
                                          <p:spTgt spid="37"/>
                                        </p:tgtEl>
                                        <p:attrNameLst>
                                          <p:attrName>style.visibility</p:attrName>
                                        </p:attrNameLst>
                                      </p:cBhvr>
                                      <p:to>
                                        <p:strVal val="visible"/>
                                      </p:to>
                                    </p:set>
                                    <p:animEffect transition="in" filter="fade">
                                      <p:cBhvr>
                                        <p:cTn id="58" dur="1000"/>
                                        <p:tgtEl>
                                          <p:spTgt spid="37"/>
                                        </p:tgtEl>
                                      </p:cBhvr>
                                    </p:animEffect>
                                  </p:childTnLst>
                                </p:cTn>
                              </p:par>
                            </p:childTnLst>
                          </p:cTn>
                        </p:par>
                        <p:par>
                          <p:cTn id="59" fill="hold">
                            <p:stCondLst>
                              <p:cond delay="2000"/>
                            </p:stCondLst>
                            <p:childTnLst>
                              <p:par>
                                <p:cTn id="60" presetID="10" presetClass="entr" presetSubtype="0" fill="hold" nodeType="after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1000"/>
                                        <p:tgtEl>
                                          <p:spTgt spid="45"/>
                                        </p:tgtEl>
                                      </p:cBhvr>
                                    </p:animEffect>
                                  </p:childTnLst>
                                </p:cTn>
                              </p:par>
                            </p:childTnLst>
                          </p:cTn>
                        </p:par>
                        <p:par>
                          <p:cTn id="63" fill="hold">
                            <p:stCondLst>
                              <p:cond delay="3000"/>
                            </p:stCondLst>
                            <p:childTnLst>
                              <p:par>
                                <p:cTn id="64" presetID="10" presetClass="entr" presetSubtype="0" fill="hold" nodeType="after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2000"/>
                                        <p:tgtEl>
                                          <p:spTgt spid="47"/>
                                        </p:tgtEl>
                                      </p:cBhvr>
                                    </p:animEffect>
                                  </p:childTnLst>
                                </p:cTn>
                              </p:par>
                            </p:childTnLst>
                          </p:cTn>
                        </p:par>
                        <p:par>
                          <p:cTn id="72" fill="hold">
                            <p:stCondLst>
                              <p:cond delay="2000"/>
                            </p:stCondLst>
                            <p:childTnLst>
                              <p:par>
                                <p:cTn id="73" presetID="10" presetClass="entr" presetSubtype="0" fill="hold"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0"/>
                                        <p:tgtEl>
                                          <p:spTgt spid="38"/>
                                        </p:tgtEl>
                                      </p:cBhvr>
                                    </p:animEffect>
                                  </p:childTnLst>
                                </p:cTn>
                              </p:par>
                            </p:childTnLst>
                          </p:cTn>
                        </p:par>
                        <p:par>
                          <p:cTn id="76" fill="hold">
                            <p:stCondLst>
                              <p:cond delay="3000"/>
                            </p:stCondLst>
                            <p:childTnLst>
                              <p:par>
                                <p:cTn id="77" presetID="10" presetClass="entr" presetSubtype="0" fill="hold" nodeType="after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000"/>
                                        <p:tgtEl>
                                          <p:spTgt spid="36"/>
                                        </p:tgtEl>
                                      </p:cBhvr>
                                    </p:animEffect>
                                  </p:childTnLst>
                                </p:cTn>
                              </p:par>
                            </p:childTnLst>
                          </p:cTn>
                        </p:par>
                        <p:par>
                          <p:cTn id="80" fill="hold">
                            <p:stCondLst>
                              <p:cond delay="4000"/>
                            </p:stCondLst>
                            <p:childTnLst>
                              <p:par>
                                <p:cTn id="81" presetID="10" presetClass="entr" presetSubtype="0" fill="hold" nodeType="afterEffect">
                                  <p:stCondLst>
                                    <p:cond delay="0"/>
                                  </p:stCondLst>
                                  <p:childTnLst>
                                    <p:set>
                                      <p:cBhvr>
                                        <p:cTn id="82" dur="1" fill="hold">
                                          <p:stCondLst>
                                            <p:cond delay="0"/>
                                          </p:stCondLst>
                                        </p:cTn>
                                        <p:tgtEl>
                                          <p:spTgt spid="48"/>
                                        </p:tgtEl>
                                        <p:attrNameLst>
                                          <p:attrName>style.visibility</p:attrName>
                                        </p:attrNameLst>
                                      </p:cBhvr>
                                      <p:to>
                                        <p:strVal val="visible"/>
                                      </p:to>
                                    </p:set>
                                    <p:animEffect transition="in" filter="fade">
                                      <p:cBhvr>
                                        <p:cTn id="83" dur="2000"/>
                                        <p:tgtEl>
                                          <p:spTgt spid="48"/>
                                        </p:tgtEl>
                                      </p:cBhvr>
                                    </p:animEffect>
                                  </p:childTnLst>
                                </p:cTn>
                              </p:par>
                            </p:childTnLst>
                          </p:cTn>
                        </p:par>
                        <p:par>
                          <p:cTn id="84" fill="hold">
                            <p:stCondLst>
                              <p:cond delay="6000"/>
                            </p:stCondLst>
                            <p:childTnLst>
                              <p:par>
                                <p:cTn id="85" presetID="10" presetClass="entr" presetSubtype="0" fill="hold"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1828800" y="228600"/>
            <a:ext cx="7467600" cy="563562"/>
          </a:xfrm>
        </p:spPr>
        <p:txBody>
          <a:bodyPr/>
          <a:lstStyle/>
          <a:p>
            <a:r>
              <a:rPr lang="en-US" sz="2400" b="1" dirty="0" smtClean="0"/>
              <a:t>HOW CAN YOU MAKE MONEY</a:t>
            </a:r>
            <a:endParaRPr lang="en-US" sz="2400" dirty="0"/>
          </a:p>
        </p:txBody>
      </p:sp>
      <p:grpSp>
        <p:nvGrpSpPr>
          <p:cNvPr id="3" name="Group 5"/>
          <p:cNvGrpSpPr>
            <a:grpSpLocks/>
          </p:cNvGrpSpPr>
          <p:nvPr/>
        </p:nvGrpSpPr>
        <p:grpSpPr bwMode="auto">
          <a:xfrm>
            <a:off x="1662112" y="1752600"/>
            <a:ext cx="928688" cy="1001712"/>
            <a:chOff x="2016" y="1920"/>
            <a:chExt cx="1680" cy="1680"/>
          </a:xfrm>
        </p:grpSpPr>
        <p:sp>
          <p:nvSpPr>
            <p:cNvPr id="87046" name="Oval 6"/>
            <p:cNvSpPr>
              <a:spLocks noChangeArrowheads="1"/>
            </p:cNvSpPr>
            <p:nvPr/>
          </p:nvSpPr>
          <p:spPr bwMode="gray">
            <a:xfrm>
              <a:off x="2016" y="1920"/>
              <a:ext cx="1680" cy="1680"/>
            </a:xfrm>
            <a:prstGeom prst="ellipse">
              <a:avLst/>
            </a:prstGeom>
            <a:gradFill rotWithShape="1">
              <a:gsLst>
                <a:gs pos="0">
                  <a:srgbClr val="FF9900"/>
                </a:gs>
                <a:gs pos="100000">
                  <a:srgbClr val="FF9900">
                    <a:gamma/>
                    <a:shade val="39216"/>
                    <a:invGamma/>
                  </a:srgbClr>
                </a:gs>
              </a:gsLst>
              <a:lin ang="5400000" scaled="1"/>
            </a:gradFill>
            <a:ln w="9525">
              <a:noFill/>
              <a:round/>
              <a:headEnd/>
              <a:tailEnd/>
            </a:ln>
            <a:effectLst/>
          </p:spPr>
          <p:txBody>
            <a:bodyPr wrap="none" anchor="ctr"/>
            <a:lstStyle/>
            <a:p>
              <a:endParaRPr lang="en-US"/>
            </a:p>
          </p:txBody>
        </p:sp>
        <p:sp>
          <p:nvSpPr>
            <p:cNvPr id="87047" name="Freeform 7"/>
            <p:cNvSpPr>
              <a:spLocks/>
            </p:cNvSpPr>
            <p:nvPr/>
          </p:nvSpPr>
          <p:spPr bwMode="gray">
            <a:xfrm>
              <a:off x="2208" y="1948"/>
              <a:ext cx="1296" cy="634"/>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9900"/>
                </a:gs>
              </a:gsLst>
              <a:lin ang="5400000" scaled="1"/>
            </a:gradFill>
            <a:ln w="0">
              <a:noFill/>
              <a:prstDash val="solid"/>
              <a:round/>
              <a:headEnd/>
              <a:tailEnd/>
            </a:ln>
          </p:spPr>
          <p:txBody>
            <a:bodyPr/>
            <a:lstStyle/>
            <a:p>
              <a:endParaRPr lang="en-US"/>
            </a:p>
          </p:txBody>
        </p:sp>
      </p:grpSp>
      <p:grpSp>
        <p:nvGrpSpPr>
          <p:cNvPr id="5" name="Group 12"/>
          <p:cNvGrpSpPr>
            <a:grpSpLocks/>
          </p:cNvGrpSpPr>
          <p:nvPr/>
        </p:nvGrpSpPr>
        <p:grpSpPr bwMode="auto">
          <a:xfrm>
            <a:off x="1676400" y="2743200"/>
            <a:ext cx="949325" cy="1006475"/>
            <a:chOff x="2016" y="1920"/>
            <a:chExt cx="1680" cy="1680"/>
          </a:xfrm>
        </p:grpSpPr>
        <p:sp>
          <p:nvSpPr>
            <p:cNvPr id="87053" name="Oval 13"/>
            <p:cNvSpPr>
              <a:spLocks noChangeArrowheads="1"/>
            </p:cNvSpPr>
            <p:nvPr/>
          </p:nvSpPr>
          <p:spPr bwMode="gray">
            <a:xfrm>
              <a:off x="2016" y="1920"/>
              <a:ext cx="1680" cy="1680"/>
            </a:xfrm>
            <a:prstGeom prst="ellipse">
              <a:avLst/>
            </a:prstGeom>
            <a:gradFill rotWithShape="1">
              <a:gsLst>
                <a:gs pos="0">
                  <a:srgbClr val="4996E3"/>
                </a:gs>
                <a:gs pos="100000">
                  <a:srgbClr val="4996E3">
                    <a:gamma/>
                    <a:shade val="30196"/>
                    <a:invGamma/>
                  </a:srgbClr>
                </a:gs>
              </a:gsLst>
              <a:lin ang="5400000" scaled="1"/>
            </a:gradFill>
            <a:ln w="9525">
              <a:noFill/>
              <a:round/>
              <a:headEnd/>
              <a:tailEnd/>
            </a:ln>
            <a:effectLst/>
          </p:spPr>
          <p:txBody>
            <a:bodyPr wrap="none" anchor="ctr"/>
            <a:lstStyle/>
            <a:p>
              <a:endParaRPr lang="en-US"/>
            </a:p>
          </p:txBody>
        </p:sp>
        <p:sp>
          <p:nvSpPr>
            <p:cNvPr id="87054" name="Freeform 14"/>
            <p:cNvSpPr>
              <a:spLocks/>
            </p:cNvSpPr>
            <p:nvPr/>
          </p:nvSpPr>
          <p:spPr bwMode="gray">
            <a:xfrm>
              <a:off x="2208" y="1948"/>
              <a:ext cx="1296" cy="634"/>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66A7E8"/>
                </a:gs>
              </a:gsLst>
              <a:lin ang="5400000" scaled="1"/>
            </a:gradFill>
            <a:ln w="0">
              <a:noFill/>
              <a:prstDash val="solid"/>
              <a:round/>
              <a:headEnd/>
              <a:tailEnd/>
            </a:ln>
          </p:spPr>
          <p:txBody>
            <a:bodyPr/>
            <a:lstStyle/>
            <a:p>
              <a:endParaRPr lang="en-US"/>
            </a:p>
          </p:txBody>
        </p:sp>
      </p:grpSp>
      <p:grpSp>
        <p:nvGrpSpPr>
          <p:cNvPr id="8" name="Group 19"/>
          <p:cNvGrpSpPr>
            <a:grpSpLocks/>
          </p:cNvGrpSpPr>
          <p:nvPr/>
        </p:nvGrpSpPr>
        <p:grpSpPr bwMode="auto">
          <a:xfrm>
            <a:off x="1676400" y="3733800"/>
            <a:ext cx="974725" cy="1012825"/>
            <a:chOff x="2016" y="1920"/>
            <a:chExt cx="1680" cy="1680"/>
          </a:xfrm>
        </p:grpSpPr>
        <p:sp>
          <p:nvSpPr>
            <p:cNvPr id="87060" name="Oval 20"/>
            <p:cNvSpPr>
              <a:spLocks noChangeArrowheads="1"/>
            </p:cNvSpPr>
            <p:nvPr/>
          </p:nvSpPr>
          <p:spPr bwMode="gray">
            <a:xfrm>
              <a:off x="2016" y="1920"/>
              <a:ext cx="1680" cy="1680"/>
            </a:xfrm>
            <a:prstGeom prst="ellipse">
              <a:avLst/>
            </a:prstGeom>
            <a:gradFill rotWithShape="1">
              <a:gsLst>
                <a:gs pos="0">
                  <a:srgbClr val="9966FF"/>
                </a:gs>
                <a:gs pos="100000">
                  <a:srgbClr val="9966FF">
                    <a:gamma/>
                    <a:shade val="24314"/>
                    <a:invGamma/>
                  </a:srgbClr>
                </a:gs>
              </a:gsLst>
              <a:lin ang="5400000" scaled="1"/>
            </a:gradFill>
            <a:ln w="9525">
              <a:noFill/>
              <a:round/>
              <a:headEnd/>
              <a:tailEnd/>
            </a:ln>
            <a:effectLst/>
          </p:spPr>
          <p:txBody>
            <a:bodyPr wrap="none" anchor="ctr"/>
            <a:lstStyle/>
            <a:p>
              <a:endParaRPr lang="en-US"/>
            </a:p>
          </p:txBody>
        </p:sp>
        <p:sp>
          <p:nvSpPr>
            <p:cNvPr id="87061" name="Freeform 21"/>
            <p:cNvSpPr>
              <a:spLocks/>
            </p:cNvSpPr>
            <p:nvPr/>
          </p:nvSpPr>
          <p:spPr bwMode="gray">
            <a:xfrm>
              <a:off x="2208" y="1948"/>
              <a:ext cx="1296" cy="634"/>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9966FF"/>
                </a:gs>
              </a:gsLst>
              <a:lin ang="5400000" scaled="1"/>
            </a:gradFill>
            <a:ln w="0">
              <a:noFill/>
              <a:prstDash val="solid"/>
              <a:round/>
              <a:headEnd/>
              <a:tailEnd/>
            </a:ln>
          </p:spPr>
          <p:txBody>
            <a:bodyPr/>
            <a:lstStyle/>
            <a:p>
              <a:endParaRPr lang="en-US"/>
            </a:p>
          </p:txBody>
        </p:sp>
      </p:grpSp>
      <p:pic>
        <p:nvPicPr>
          <p:cNvPr id="31" name="Picture 30" descr="kuser.png"/>
          <p:cNvPicPr>
            <a:picLocks noChangeAspect="1"/>
          </p:cNvPicPr>
          <p:nvPr/>
        </p:nvPicPr>
        <p:blipFill>
          <a:blip r:embed="rId3"/>
          <a:stretch>
            <a:fillRect/>
          </a:stretch>
        </p:blipFill>
        <p:spPr>
          <a:xfrm>
            <a:off x="1981200" y="381000"/>
            <a:ext cx="1238250" cy="1238250"/>
          </a:xfrm>
          <a:prstGeom prst="rect">
            <a:avLst/>
          </a:prstGeom>
        </p:spPr>
      </p:pic>
      <p:sp>
        <p:nvSpPr>
          <p:cNvPr id="40" name="Text Box 9"/>
          <p:cNvSpPr txBox="1">
            <a:spLocks noChangeArrowheads="1"/>
          </p:cNvSpPr>
          <p:nvPr/>
        </p:nvSpPr>
        <p:spPr bwMode="gray">
          <a:xfrm>
            <a:off x="-1066800" y="990600"/>
            <a:ext cx="2938463" cy="366712"/>
          </a:xfrm>
          <a:prstGeom prst="rect">
            <a:avLst/>
          </a:prstGeom>
          <a:noFill/>
          <a:ln w="9525">
            <a:noFill/>
            <a:miter lim="800000"/>
            <a:headEnd/>
            <a:tailEnd/>
          </a:ln>
          <a:effectLst/>
        </p:spPr>
        <p:txBody>
          <a:bodyPr>
            <a:spAutoFit/>
          </a:bodyPr>
          <a:lstStyle/>
          <a:p>
            <a:pPr algn="r" eaLnBrk="0" hangingPunct="0"/>
            <a:r>
              <a:rPr lang="en-US" b="1" dirty="0" smtClean="0">
                <a:solidFill>
                  <a:srgbClr val="FFFFFF"/>
                </a:solidFill>
              </a:rPr>
              <a:t>You</a:t>
            </a:r>
            <a:endParaRPr lang="en-US" b="1" dirty="0">
              <a:solidFill>
                <a:srgbClr val="FFFFFF"/>
              </a:solidFill>
            </a:endParaRPr>
          </a:p>
        </p:txBody>
      </p:sp>
      <p:sp>
        <p:nvSpPr>
          <p:cNvPr id="58" name="Rectangle 57"/>
          <p:cNvSpPr/>
          <p:nvPr/>
        </p:nvSpPr>
        <p:spPr>
          <a:xfrm>
            <a:off x="3048000" y="838200"/>
            <a:ext cx="4136069" cy="584775"/>
          </a:xfrm>
          <a:prstGeom prst="rect">
            <a:avLst/>
          </a:prstGeom>
        </p:spPr>
        <p:txBody>
          <a:bodyPr wrap="none">
            <a:spAutoFit/>
          </a:bodyPr>
          <a:lstStyle/>
          <a:p>
            <a:pPr algn="r" eaLnBrk="0" hangingPunct="0"/>
            <a:r>
              <a:rPr lang="en-US" sz="3200" b="1" dirty="0" smtClean="0">
                <a:solidFill>
                  <a:srgbClr val="FFFFFF"/>
                </a:solidFill>
              </a:rPr>
              <a:t> T1Sales 10 = $1,000</a:t>
            </a:r>
            <a:endParaRPr lang="en-US" sz="3200" b="1" dirty="0">
              <a:solidFill>
                <a:srgbClr val="FFFFFF"/>
              </a:solidFill>
            </a:endParaRPr>
          </a:p>
        </p:txBody>
      </p:sp>
      <p:sp>
        <p:nvSpPr>
          <p:cNvPr id="64" name="Rectangle 63"/>
          <p:cNvSpPr/>
          <p:nvPr/>
        </p:nvSpPr>
        <p:spPr>
          <a:xfrm>
            <a:off x="2895600" y="1981200"/>
            <a:ext cx="4663905" cy="461665"/>
          </a:xfrm>
          <a:prstGeom prst="rect">
            <a:avLst/>
          </a:prstGeom>
        </p:spPr>
        <p:txBody>
          <a:bodyPr wrap="none">
            <a:spAutoFit/>
          </a:bodyPr>
          <a:lstStyle/>
          <a:p>
            <a:pPr algn="r" eaLnBrk="0" hangingPunct="0"/>
            <a:r>
              <a:rPr lang="en-US" sz="2400" b="1" dirty="0" smtClean="0">
                <a:solidFill>
                  <a:srgbClr val="FFFFFF"/>
                </a:solidFill>
              </a:rPr>
              <a:t>T2 Sales 10 = You make $5,000</a:t>
            </a:r>
            <a:endParaRPr lang="en-US" sz="2400" b="1" dirty="0">
              <a:solidFill>
                <a:srgbClr val="FFFFFF"/>
              </a:solidFill>
            </a:endParaRPr>
          </a:p>
        </p:txBody>
      </p:sp>
      <p:sp>
        <p:nvSpPr>
          <p:cNvPr id="65" name="Rectangle 64"/>
          <p:cNvSpPr/>
          <p:nvPr/>
        </p:nvSpPr>
        <p:spPr>
          <a:xfrm>
            <a:off x="2917852" y="2960688"/>
            <a:ext cx="5006948" cy="461665"/>
          </a:xfrm>
          <a:prstGeom prst="rect">
            <a:avLst/>
          </a:prstGeom>
        </p:spPr>
        <p:txBody>
          <a:bodyPr wrap="none">
            <a:spAutoFit/>
          </a:bodyPr>
          <a:lstStyle/>
          <a:p>
            <a:pPr algn="r" eaLnBrk="0" hangingPunct="0"/>
            <a:r>
              <a:rPr lang="en-US" sz="2400" b="1" dirty="0" smtClean="0">
                <a:solidFill>
                  <a:srgbClr val="FFFFFF"/>
                </a:solidFill>
              </a:rPr>
              <a:t>T3 Sales 10 = You make $100,000</a:t>
            </a:r>
            <a:endParaRPr lang="en-US" sz="2400" b="1" dirty="0">
              <a:solidFill>
                <a:srgbClr val="FFFFFF"/>
              </a:solidFill>
            </a:endParaRPr>
          </a:p>
        </p:txBody>
      </p:sp>
      <p:sp>
        <p:nvSpPr>
          <p:cNvPr id="66" name="Rectangle 65"/>
          <p:cNvSpPr/>
          <p:nvPr/>
        </p:nvSpPr>
        <p:spPr>
          <a:xfrm>
            <a:off x="2985868" y="3886200"/>
            <a:ext cx="5263429" cy="461665"/>
          </a:xfrm>
          <a:prstGeom prst="rect">
            <a:avLst/>
          </a:prstGeom>
        </p:spPr>
        <p:txBody>
          <a:bodyPr wrap="none">
            <a:spAutoFit/>
          </a:bodyPr>
          <a:lstStyle/>
          <a:p>
            <a:pPr algn="r" eaLnBrk="0" hangingPunct="0"/>
            <a:r>
              <a:rPr lang="en-US" sz="2400" b="1" dirty="0" smtClean="0">
                <a:solidFill>
                  <a:srgbClr val="FFFFFF"/>
                </a:solidFill>
              </a:rPr>
              <a:t>T4 Sales 10 = You make $1,000,000</a:t>
            </a:r>
            <a:endParaRPr lang="en-US" sz="2400" b="1" dirty="0">
              <a:solidFill>
                <a:srgbClr val="FFFFFF"/>
              </a:solidFill>
            </a:endParaRPr>
          </a:p>
        </p:txBody>
      </p:sp>
      <p:grpSp>
        <p:nvGrpSpPr>
          <p:cNvPr id="71" name="Group 70"/>
          <p:cNvGrpSpPr/>
          <p:nvPr/>
        </p:nvGrpSpPr>
        <p:grpSpPr>
          <a:xfrm>
            <a:off x="0" y="4724400"/>
            <a:ext cx="3962400" cy="2133600"/>
            <a:chOff x="0" y="4724400"/>
            <a:chExt cx="3962400" cy="2133600"/>
          </a:xfrm>
        </p:grpSpPr>
        <p:pic>
          <p:nvPicPr>
            <p:cNvPr id="70" name="Picture 69" descr="money-alpha.png"/>
            <p:cNvPicPr>
              <a:picLocks noChangeAspect="1"/>
            </p:cNvPicPr>
            <p:nvPr/>
          </p:nvPicPr>
          <p:blipFill>
            <a:blip r:embed="rId4"/>
            <a:stretch>
              <a:fillRect/>
            </a:stretch>
          </p:blipFill>
          <p:spPr>
            <a:xfrm>
              <a:off x="0" y="4800600"/>
              <a:ext cx="1981200" cy="1867379"/>
            </a:xfrm>
            <a:prstGeom prst="rect">
              <a:avLst/>
            </a:prstGeom>
          </p:spPr>
        </p:pic>
        <p:pic>
          <p:nvPicPr>
            <p:cNvPr id="67" name="Picture 66" descr="money-alpha.png"/>
            <p:cNvPicPr>
              <a:picLocks noChangeAspect="1"/>
            </p:cNvPicPr>
            <p:nvPr/>
          </p:nvPicPr>
          <p:blipFill>
            <a:blip r:embed="rId4"/>
            <a:stretch>
              <a:fillRect/>
            </a:stretch>
          </p:blipFill>
          <p:spPr>
            <a:xfrm>
              <a:off x="838200" y="4800600"/>
              <a:ext cx="1981200" cy="1867379"/>
            </a:xfrm>
            <a:prstGeom prst="rect">
              <a:avLst/>
            </a:prstGeom>
          </p:spPr>
        </p:pic>
        <p:pic>
          <p:nvPicPr>
            <p:cNvPr id="68" name="Picture 67" descr="money-alpha.png"/>
            <p:cNvPicPr>
              <a:picLocks noChangeAspect="1"/>
            </p:cNvPicPr>
            <p:nvPr/>
          </p:nvPicPr>
          <p:blipFill>
            <a:blip r:embed="rId4"/>
            <a:stretch>
              <a:fillRect/>
            </a:stretch>
          </p:blipFill>
          <p:spPr>
            <a:xfrm>
              <a:off x="1371600" y="4724400"/>
              <a:ext cx="1981200" cy="1867379"/>
            </a:xfrm>
            <a:prstGeom prst="rect">
              <a:avLst/>
            </a:prstGeom>
          </p:spPr>
        </p:pic>
        <p:pic>
          <p:nvPicPr>
            <p:cNvPr id="69" name="Picture 68" descr="money-alpha.png"/>
            <p:cNvPicPr>
              <a:picLocks noChangeAspect="1"/>
            </p:cNvPicPr>
            <p:nvPr/>
          </p:nvPicPr>
          <p:blipFill>
            <a:blip r:embed="rId4"/>
            <a:stretch>
              <a:fillRect/>
            </a:stretch>
          </p:blipFill>
          <p:spPr>
            <a:xfrm>
              <a:off x="1981200" y="4990621"/>
              <a:ext cx="1981200" cy="1867379"/>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fade">
                                      <p:cBhvr>
                                        <p:cTn id="7" dur="1000"/>
                                        <p:tgtEl>
                                          <p:spTgt spid="8704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20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2000"/>
                                        <p:tgtEl>
                                          <p:spTgt spid="4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8">
                                            <p:txEl>
                                              <p:pRg st="0" end="0"/>
                                            </p:txEl>
                                          </p:spTgt>
                                        </p:tgtEl>
                                        <p:attrNameLst>
                                          <p:attrName>style.visibility</p:attrName>
                                        </p:attrNameLst>
                                      </p:cBhvr>
                                      <p:to>
                                        <p:strVal val="visible"/>
                                      </p:to>
                                    </p:set>
                                    <p:animEffect transition="in" filter="fade">
                                      <p:cBhvr>
                                        <p:cTn id="20" dur="2000"/>
                                        <p:tgtEl>
                                          <p:spTgt spid="5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fade">
                                      <p:cBhvr>
                                        <p:cTn id="28" dur="1000"/>
                                        <p:tgtEl>
                                          <p:spTgt spid="6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2000"/>
                                        <p:tgtEl>
                                          <p:spTgt spid="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fade">
                                      <p:cBhvr>
                                        <p:cTn id="36" dur="2000"/>
                                        <p:tgtEl>
                                          <p:spTgt spid="65"/>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2000"/>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fade">
                                      <p:cBhvr>
                                        <p:cTn id="44" dur="2000"/>
                                        <p:tgtEl>
                                          <p:spTgt spid="66"/>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fade">
                                      <p:cBhvr>
                                        <p:cTn id="48"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p:bldP spid="40" grpId="0"/>
      <p:bldP spid="58" grpId="0" build="allAtOnce"/>
      <p:bldP spid="64" grpId="0"/>
      <p:bldP spid="65" grpId="0"/>
      <p:bldP spid="6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4" name="AutoShape 20"/>
          <p:cNvSpPr>
            <a:spLocks noChangeArrowheads="1"/>
          </p:cNvSpPr>
          <p:nvPr/>
        </p:nvSpPr>
        <p:spPr bwMode="ltGray">
          <a:xfrm>
            <a:off x="762000" y="990600"/>
            <a:ext cx="7848600" cy="4876800"/>
          </a:xfrm>
          <a:prstGeom prst="roundRect">
            <a:avLst>
              <a:gd name="adj" fmla="val 15385"/>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38100">
            <a:solidFill>
              <a:schemeClr val="tx1"/>
            </a:solidFill>
            <a:round/>
            <a:headEnd/>
            <a:tailEnd/>
          </a:ln>
          <a:effectLst/>
        </p:spPr>
        <p:txBody>
          <a:bodyPr wrap="none" anchor="ctr"/>
          <a:lstStyle/>
          <a:p>
            <a:pPr algn="ctr" eaLnBrk="0" hangingPunct="0"/>
            <a:endParaRPr lang="en-US" sz="2800" b="1" dirty="0">
              <a:solidFill>
                <a:schemeClr val="tx2"/>
              </a:solidFill>
              <a:latin typeface="Verdana" pitchFamily="34" charset="0"/>
            </a:endParaRPr>
          </a:p>
        </p:txBody>
      </p:sp>
      <p:sp>
        <p:nvSpPr>
          <p:cNvPr id="88066" name="Rectangle 2"/>
          <p:cNvSpPr>
            <a:spLocks noGrp="1" noChangeArrowheads="1"/>
          </p:cNvSpPr>
          <p:nvPr>
            <p:ph type="title"/>
          </p:nvPr>
        </p:nvSpPr>
        <p:spPr/>
        <p:txBody>
          <a:bodyPr/>
          <a:lstStyle/>
          <a:p>
            <a:r>
              <a:rPr lang="en-US" sz="3200" dirty="0" smtClean="0"/>
              <a:t>WE NEED INSURANCE AGENTS</a:t>
            </a:r>
            <a:endParaRPr lang="en-US" sz="2400" dirty="0"/>
          </a:p>
        </p:txBody>
      </p:sp>
      <p:sp>
        <p:nvSpPr>
          <p:cNvPr id="88067" name="Freeform 3"/>
          <p:cNvSpPr>
            <a:spLocks noEditPoints="1"/>
          </p:cNvSpPr>
          <p:nvPr/>
        </p:nvSpPr>
        <p:spPr bwMode="gray">
          <a:xfrm>
            <a:off x="914400" y="1143000"/>
            <a:ext cx="5943600" cy="4038600"/>
          </a:xfrm>
          <a:custGeom>
            <a:avLst/>
            <a:gdLst/>
            <a:ahLst/>
            <a:cxnLst>
              <a:cxn ang="0">
                <a:pos x="1092" y="50"/>
              </a:cxn>
              <a:cxn ang="0">
                <a:pos x="822" y="168"/>
              </a:cxn>
              <a:cxn ang="0">
                <a:pos x="594" y="300"/>
              </a:cxn>
              <a:cxn ang="0">
                <a:pos x="406" y="446"/>
              </a:cxn>
              <a:cxn ang="0">
                <a:pos x="254" y="604"/>
              </a:cxn>
              <a:cxn ang="0">
                <a:pos x="140" y="772"/>
              </a:cxn>
              <a:cxn ang="0">
                <a:pos x="60" y="944"/>
              </a:cxn>
              <a:cxn ang="0">
                <a:pos x="14" y="1122"/>
              </a:cxn>
              <a:cxn ang="0">
                <a:pos x="0" y="1300"/>
              </a:cxn>
              <a:cxn ang="0">
                <a:pos x="18" y="1476"/>
              </a:cxn>
              <a:cxn ang="0">
                <a:pos x="64" y="1650"/>
              </a:cxn>
              <a:cxn ang="0">
                <a:pos x="138" y="1818"/>
              </a:cxn>
              <a:cxn ang="0">
                <a:pos x="238" y="1978"/>
              </a:cxn>
              <a:cxn ang="0">
                <a:pos x="364" y="2126"/>
              </a:cxn>
              <a:cxn ang="0">
                <a:pos x="512" y="2262"/>
              </a:cxn>
              <a:cxn ang="0">
                <a:pos x="684" y="2382"/>
              </a:cxn>
              <a:cxn ang="0">
                <a:pos x="874" y="2484"/>
              </a:cxn>
              <a:cxn ang="0">
                <a:pos x="1086" y="2564"/>
              </a:cxn>
              <a:cxn ang="0">
                <a:pos x="1314" y="2622"/>
              </a:cxn>
              <a:cxn ang="0">
                <a:pos x="1558" y="2654"/>
              </a:cxn>
              <a:cxn ang="0">
                <a:pos x="1818" y="2658"/>
              </a:cxn>
              <a:cxn ang="0">
                <a:pos x="2090" y="2632"/>
              </a:cxn>
              <a:cxn ang="0">
                <a:pos x="2374" y="2574"/>
              </a:cxn>
              <a:cxn ang="0">
                <a:pos x="2544" y="2912"/>
              </a:cxn>
              <a:cxn ang="0">
                <a:pos x="1868" y="1552"/>
              </a:cxn>
              <a:cxn ang="0">
                <a:pos x="1956" y="1914"/>
              </a:cxn>
              <a:cxn ang="0">
                <a:pos x="1788" y="1936"/>
              </a:cxn>
              <a:cxn ang="0">
                <a:pos x="1616" y="1934"/>
              </a:cxn>
              <a:cxn ang="0">
                <a:pos x="1442" y="1912"/>
              </a:cxn>
              <a:cxn ang="0">
                <a:pos x="1272" y="1872"/>
              </a:cxn>
              <a:cxn ang="0">
                <a:pos x="1108" y="1812"/>
              </a:cxn>
              <a:cxn ang="0">
                <a:pos x="952" y="1736"/>
              </a:cxn>
              <a:cxn ang="0">
                <a:pos x="810" y="1646"/>
              </a:cxn>
              <a:cxn ang="0">
                <a:pos x="684" y="1542"/>
              </a:cxn>
              <a:cxn ang="0">
                <a:pos x="578" y="1428"/>
              </a:cxn>
              <a:cxn ang="0">
                <a:pos x="494" y="1304"/>
              </a:cxn>
              <a:cxn ang="0">
                <a:pos x="438" y="1170"/>
              </a:cxn>
              <a:cxn ang="0">
                <a:pos x="410" y="1032"/>
              </a:cxn>
              <a:cxn ang="0">
                <a:pos x="416" y="888"/>
              </a:cxn>
              <a:cxn ang="0">
                <a:pos x="460" y="742"/>
              </a:cxn>
              <a:cxn ang="0">
                <a:pos x="544" y="592"/>
              </a:cxn>
              <a:cxn ang="0">
                <a:pos x="670" y="444"/>
              </a:cxn>
              <a:cxn ang="0">
                <a:pos x="844" y="298"/>
              </a:cxn>
              <a:cxn ang="0">
                <a:pos x="1070" y="154"/>
              </a:cxn>
              <a:cxn ang="0">
                <a:pos x="1348" y="16"/>
              </a:cxn>
              <a:cxn ang="0">
                <a:pos x="1244" y="0"/>
              </a:cxn>
              <a:cxn ang="0">
                <a:pos x="2820" y="1934"/>
              </a:cxn>
              <a:cxn ang="0">
                <a:pos x="2820" y="1934"/>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lnTo>
                  <a:pt x="1244" y="0"/>
                </a:lnTo>
                <a:lnTo>
                  <a:pt x="1244" y="0"/>
                </a:lnTo>
                <a:close/>
                <a:moveTo>
                  <a:pt x="2820" y="1934"/>
                </a:moveTo>
                <a:lnTo>
                  <a:pt x="2820" y="1934"/>
                </a:lnTo>
                <a:lnTo>
                  <a:pt x="2820" y="1934"/>
                </a:lnTo>
                <a:close/>
              </a:path>
            </a:pathLst>
          </a:custGeom>
          <a:gradFill rotWithShape="1">
            <a:gsLst>
              <a:gs pos="0">
                <a:schemeClr val="accent1"/>
              </a:gs>
              <a:gs pos="100000">
                <a:schemeClr val="hlink"/>
              </a:gs>
            </a:gsLst>
            <a:lin ang="5400000" scaled="1"/>
          </a:gradFill>
          <a:ln w="0">
            <a:noFill/>
            <a:prstDash val="solid"/>
            <a:round/>
            <a:headEnd/>
            <a:tailEnd/>
          </a:ln>
          <a:effectLst>
            <a:outerShdw dist="206741" dir="8249373" algn="ctr" rotWithShape="0">
              <a:srgbClr val="000000">
                <a:alpha val="50000"/>
              </a:srgbClr>
            </a:outerShdw>
          </a:effectLst>
        </p:spPr>
        <p:txBody>
          <a:bodyPr/>
          <a:lstStyle/>
          <a:p>
            <a:endParaRPr lang="en-US"/>
          </a:p>
        </p:txBody>
      </p:sp>
      <p:sp>
        <p:nvSpPr>
          <p:cNvPr id="33" name="Rectangle 32"/>
          <p:cNvSpPr/>
          <p:nvPr/>
        </p:nvSpPr>
        <p:spPr>
          <a:xfrm>
            <a:off x="1371600" y="1828800"/>
            <a:ext cx="7315200" cy="3662541"/>
          </a:xfrm>
          <a:prstGeom prst="rect">
            <a:avLst/>
          </a:prstGeom>
        </p:spPr>
        <p:txBody>
          <a:bodyPr wrap="square">
            <a:spAutoFit/>
          </a:bodyPr>
          <a:lstStyle/>
          <a:p>
            <a:r>
              <a:rPr lang="en-US" sz="2800" b="1" dirty="0" smtClean="0">
                <a:solidFill>
                  <a:schemeClr val="accent2">
                    <a:lumMod val="10000"/>
                  </a:schemeClr>
                </a:solidFill>
              </a:rPr>
              <a:t>In the LIMITED PLAN You have to be a</a:t>
            </a:r>
          </a:p>
          <a:p>
            <a:r>
              <a:rPr lang="en-US" sz="2800" b="1" dirty="0" smtClean="0">
                <a:solidFill>
                  <a:schemeClr val="accent2">
                    <a:lumMod val="10000"/>
                  </a:schemeClr>
                </a:solidFill>
              </a:rPr>
              <a:t>Licensed agent.</a:t>
            </a:r>
          </a:p>
          <a:p>
            <a:endParaRPr lang="en-US" sz="2800" b="1" dirty="0" smtClean="0">
              <a:solidFill>
                <a:schemeClr val="accent2">
                  <a:lumMod val="10000"/>
                </a:schemeClr>
              </a:solidFill>
            </a:endParaRPr>
          </a:p>
          <a:p>
            <a:r>
              <a:rPr lang="en-US" sz="2800" b="1" dirty="0" smtClean="0">
                <a:solidFill>
                  <a:schemeClr val="accent2">
                    <a:lumMod val="10000"/>
                  </a:schemeClr>
                </a:solidFill>
              </a:rPr>
              <a:t>If you already are a licensed insurance agent</a:t>
            </a:r>
          </a:p>
          <a:p>
            <a:r>
              <a:rPr lang="en-US" sz="2800" b="1" dirty="0" smtClean="0">
                <a:solidFill>
                  <a:schemeClr val="accent2">
                    <a:lumMod val="10000"/>
                  </a:schemeClr>
                </a:solidFill>
              </a:rPr>
              <a:t>Welcome aboard!!! </a:t>
            </a:r>
          </a:p>
          <a:p>
            <a:endParaRPr lang="en-US" sz="2800" b="1" dirty="0" smtClean="0">
              <a:solidFill>
                <a:schemeClr val="accent2">
                  <a:lumMod val="10000"/>
                </a:schemeClr>
              </a:solidFill>
            </a:endParaRPr>
          </a:p>
          <a:p>
            <a:r>
              <a:rPr lang="en-US" dirty="0" smtClean="0"/>
              <a:t/>
            </a:r>
            <a:br>
              <a:rPr lang="en-US" dirty="0" smtClean="0"/>
            </a:b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fade">
                                      <p:cBhvr>
                                        <p:cTn id="7" dur="2000"/>
                                        <p:tgtEl>
                                          <p:spTgt spid="8806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1000"/>
                                        <p:tgtEl>
                                          <p:spTgt spid="34"/>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88067"/>
                                        </p:tgtEl>
                                        <p:attrNameLst>
                                          <p:attrName>style.visibility</p:attrName>
                                        </p:attrNameLst>
                                      </p:cBhvr>
                                      <p:to>
                                        <p:strVal val="visible"/>
                                      </p:to>
                                    </p:set>
                                    <p:animEffect transition="in" filter="fade">
                                      <p:cBhvr>
                                        <p:cTn id="15" dur="1000"/>
                                        <p:tgtEl>
                                          <p:spTgt spid="88067"/>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33">
                                            <p:txEl>
                                              <p:pRg st="0" end="0"/>
                                            </p:txEl>
                                          </p:spTgt>
                                        </p:tgtEl>
                                        <p:attrNameLst>
                                          <p:attrName>style.visibility</p:attrName>
                                        </p:attrNameLst>
                                      </p:cBhvr>
                                      <p:to>
                                        <p:strVal val="visible"/>
                                      </p:to>
                                    </p:set>
                                    <p:animEffect transition="in" filter="fade">
                                      <p:cBhvr>
                                        <p:cTn id="19" dur="1000"/>
                                        <p:tgtEl>
                                          <p:spTgt spid="33">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xEl>
                                              <p:pRg st="1" end="1"/>
                                            </p:txEl>
                                          </p:spTgt>
                                        </p:tgtEl>
                                        <p:attrNameLst>
                                          <p:attrName>style.visibility</p:attrName>
                                        </p:attrNameLst>
                                      </p:cBhvr>
                                      <p:to>
                                        <p:strVal val="visible"/>
                                      </p:to>
                                    </p:set>
                                    <p:animEffect transition="in" filter="fade">
                                      <p:cBhvr>
                                        <p:cTn id="22" dur="1000"/>
                                        <p:tgtEl>
                                          <p:spTgt spid="33">
                                            <p:txEl>
                                              <p:pRg st="1" end="1"/>
                                            </p:txEl>
                                          </p:spTgt>
                                        </p:tgtEl>
                                      </p:cBhvr>
                                    </p:animEffect>
                                  </p:childTnLst>
                                </p:cTn>
                              </p:par>
                            </p:childTnLst>
                          </p:cTn>
                        </p:par>
                        <p:par>
                          <p:cTn id="23" fill="hold">
                            <p:stCondLst>
                              <p:cond delay="5000"/>
                            </p:stCondLst>
                            <p:childTnLst>
                              <p:par>
                                <p:cTn id="24" presetID="10" presetClass="entr" presetSubtype="0" fill="hold" grpId="0" nodeType="afterEffect">
                                  <p:stCondLst>
                                    <p:cond delay="0"/>
                                  </p:stCondLst>
                                  <p:childTnLst>
                                    <p:set>
                                      <p:cBhvr>
                                        <p:cTn id="25" dur="1" fill="hold">
                                          <p:stCondLst>
                                            <p:cond delay="0"/>
                                          </p:stCondLst>
                                        </p:cTn>
                                        <p:tgtEl>
                                          <p:spTgt spid="33">
                                            <p:txEl>
                                              <p:pRg st="3" end="3"/>
                                            </p:txEl>
                                          </p:spTgt>
                                        </p:tgtEl>
                                        <p:attrNameLst>
                                          <p:attrName>style.visibility</p:attrName>
                                        </p:attrNameLst>
                                      </p:cBhvr>
                                      <p:to>
                                        <p:strVal val="visible"/>
                                      </p:to>
                                    </p:set>
                                    <p:animEffect transition="in" filter="fade">
                                      <p:cBhvr>
                                        <p:cTn id="26" dur="1000"/>
                                        <p:tgtEl>
                                          <p:spTgt spid="33">
                                            <p:txEl>
                                              <p:pRg st="3" end="3"/>
                                            </p:txEl>
                                          </p:spTgt>
                                        </p:tgtEl>
                                      </p:cBhvr>
                                    </p:animEffect>
                                  </p:childTnLst>
                                </p:cTn>
                              </p:par>
                            </p:childTnLst>
                          </p:cTn>
                        </p:par>
                        <p:par>
                          <p:cTn id="27" fill="hold">
                            <p:stCondLst>
                              <p:cond delay="6000"/>
                            </p:stCondLst>
                            <p:childTnLst>
                              <p:par>
                                <p:cTn id="28" presetID="10" presetClass="entr" presetSubtype="0" fill="hold" grpId="0" nodeType="afterEffect">
                                  <p:stCondLst>
                                    <p:cond delay="0"/>
                                  </p:stCondLst>
                                  <p:childTnLst>
                                    <p:set>
                                      <p:cBhvr>
                                        <p:cTn id="29" dur="1" fill="hold">
                                          <p:stCondLst>
                                            <p:cond delay="0"/>
                                          </p:stCondLst>
                                        </p:cTn>
                                        <p:tgtEl>
                                          <p:spTgt spid="33">
                                            <p:txEl>
                                              <p:pRg st="4" end="4"/>
                                            </p:txEl>
                                          </p:spTgt>
                                        </p:tgtEl>
                                        <p:attrNameLst>
                                          <p:attrName>style.visibility</p:attrName>
                                        </p:attrNameLst>
                                      </p:cBhvr>
                                      <p:to>
                                        <p:strVal val="visible"/>
                                      </p:to>
                                    </p:set>
                                    <p:animEffect transition="in" filter="fade">
                                      <p:cBhvr>
                                        <p:cTn id="30" dur="1000"/>
                                        <p:tgtEl>
                                          <p:spTgt spid="33">
                                            <p:txEl>
                                              <p:pRg st="4" end="4"/>
                                            </p:txEl>
                                          </p:spTgt>
                                        </p:tgtEl>
                                      </p:cBhvr>
                                    </p:animEffect>
                                  </p:childTnLst>
                                </p:cTn>
                              </p:par>
                            </p:childTnLst>
                          </p:cTn>
                        </p:par>
                        <p:par>
                          <p:cTn id="31" fill="hold">
                            <p:stCondLst>
                              <p:cond delay="7000"/>
                            </p:stCondLst>
                            <p:childTnLst>
                              <p:par>
                                <p:cTn id="32" presetID="10" presetClass="entr" presetSubtype="0" fill="hold" grpId="0" nodeType="afterEffect">
                                  <p:stCondLst>
                                    <p:cond delay="0"/>
                                  </p:stCondLst>
                                  <p:childTnLst>
                                    <p:set>
                                      <p:cBhvr>
                                        <p:cTn id="33" dur="1" fill="hold">
                                          <p:stCondLst>
                                            <p:cond delay="0"/>
                                          </p:stCondLst>
                                        </p:cTn>
                                        <p:tgtEl>
                                          <p:spTgt spid="33">
                                            <p:txEl>
                                              <p:pRg st="6" end="6"/>
                                            </p:txEl>
                                          </p:spTgt>
                                        </p:tgtEl>
                                        <p:attrNameLst>
                                          <p:attrName>style.visibility</p:attrName>
                                        </p:attrNameLst>
                                      </p:cBhvr>
                                      <p:to>
                                        <p:strVal val="visible"/>
                                      </p:to>
                                    </p:set>
                                    <p:animEffect transition="in" filter="fade">
                                      <p:cBhvr>
                                        <p:cTn id="34" dur="1000"/>
                                        <p:tgtEl>
                                          <p:spTgt spid="3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88066" grpId="0"/>
      <p:bldP spid="88067" grpId="0" animBg="1"/>
      <p:bldP spid="33"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4" name="AutoShape 20"/>
          <p:cNvSpPr>
            <a:spLocks noChangeArrowheads="1"/>
          </p:cNvSpPr>
          <p:nvPr/>
        </p:nvSpPr>
        <p:spPr bwMode="ltGray">
          <a:xfrm>
            <a:off x="762000" y="990600"/>
            <a:ext cx="7848600" cy="4876800"/>
          </a:xfrm>
          <a:prstGeom prst="roundRect">
            <a:avLst>
              <a:gd name="adj" fmla="val 15385"/>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38100">
            <a:solidFill>
              <a:schemeClr val="tx1"/>
            </a:solidFill>
            <a:round/>
            <a:headEnd/>
            <a:tailEnd/>
          </a:ln>
          <a:effectLst/>
        </p:spPr>
        <p:txBody>
          <a:bodyPr wrap="none" anchor="ctr"/>
          <a:lstStyle/>
          <a:p>
            <a:pPr algn="ctr" eaLnBrk="0" hangingPunct="0"/>
            <a:endParaRPr lang="en-US" sz="2800" b="1" dirty="0">
              <a:solidFill>
                <a:schemeClr val="tx2"/>
              </a:solidFill>
              <a:latin typeface="Verdana" pitchFamily="34" charset="0"/>
            </a:endParaRPr>
          </a:p>
        </p:txBody>
      </p:sp>
      <p:sp>
        <p:nvSpPr>
          <p:cNvPr id="88066" name="Rectangle 2"/>
          <p:cNvSpPr>
            <a:spLocks noGrp="1" noChangeArrowheads="1"/>
          </p:cNvSpPr>
          <p:nvPr>
            <p:ph type="title"/>
          </p:nvPr>
        </p:nvSpPr>
        <p:spPr/>
        <p:txBody>
          <a:bodyPr/>
          <a:lstStyle/>
          <a:p>
            <a:r>
              <a:rPr lang="en-US" sz="3200" dirty="0" smtClean="0"/>
              <a:t>To Become a Global  United Agent</a:t>
            </a:r>
          </a:p>
        </p:txBody>
      </p:sp>
      <p:sp>
        <p:nvSpPr>
          <p:cNvPr id="88067" name="Freeform 3"/>
          <p:cNvSpPr>
            <a:spLocks noEditPoints="1"/>
          </p:cNvSpPr>
          <p:nvPr/>
        </p:nvSpPr>
        <p:spPr bwMode="gray">
          <a:xfrm>
            <a:off x="914400" y="1143000"/>
            <a:ext cx="5943600" cy="4038600"/>
          </a:xfrm>
          <a:custGeom>
            <a:avLst/>
            <a:gdLst/>
            <a:ahLst/>
            <a:cxnLst>
              <a:cxn ang="0">
                <a:pos x="1092" y="50"/>
              </a:cxn>
              <a:cxn ang="0">
                <a:pos x="822" y="168"/>
              </a:cxn>
              <a:cxn ang="0">
                <a:pos x="594" y="300"/>
              </a:cxn>
              <a:cxn ang="0">
                <a:pos x="406" y="446"/>
              </a:cxn>
              <a:cxn ang="0">
                <a:pos x="254" y="604"/>
              </a:cxn>
              <a:cxn ang="0">
                <a:pos x="140" y="772"/>
              </a:cxn>
              <a:cxn ang="0">
                <a:pos x="60" y="944"/>
              </a:cxn>
              <a:cxn ang="0">
                <a:pos x="14" y="1122"/>
              </a:cxn>
              <a:cxn ang="0">
                <a:pos x="0" y="1300"/>
              </a:cxn>
              <a:cxn ang="0">
                <a:pos x="18" y="1476"/>
              </a:cxn>
              <a:cxn ang="0">
                <a:pos x="64" y="1650"/>
              </a:cxn>
              <a:cxn ang="0">
                <a:pos x="138" y="1818"/>
              </a:cxn>
              <a:cxn ang="0">
                <a:pos x="238" y="1978"/>
              </a:cxn>
              <a:cxn ang="0">
                <a:pos x="364" y="2126"/>
              </a:cxn>
              <a:cxn ang="0">
                <a:pos x="512" y="2262"/>
              </a:cxn>
              <a:cxn ang="0">
                <a:pos x="684" y="2382"/>
              </a:cxn>
              <a:cxn ang="0">
                <a:pos x="874" y="2484"/>
              </a:cxn>
              <a:cxn ang="0">
                <a:pos x="1086" y="2564"/>
              </a:cxn>
              <a:cxn ang="0">
                <a:pos x="1314" y="2622"/>
              </a:cxn>
              <a:cxn ang="0">
                <a:pos x="1558" y="2654"/>
              </a:cxn>
              <a:cxn ang="0">
                <a:pos x="1818" y="2658"/>
              </a:cxn>
              <a:cxn ang="0">
                <a:pos x="2090" y="2632"/>
              </a:cxn>
              <a:cxn ang="0">
                <a:pos x="2374" y="2574"/>
              </a:cxn>
              <a:cxn ang="0">
                <a:pos x="2544" y="2912"/>
              </a:cxn>
              <a:cxn ang="0">
                <a:pos x="1868" y="1552"/>
              </a:cxn>
              <a:cxn ang="0">
                <a:pos x="1956" y="1914"/>
              </a:cxn>
              <a:cxn ang="0">
                <a:pos x="1788" y="1936"/>
              </a:cxn>
              <a:cxn ang="0">
                <a:pos x="1616" y="1934"/>
              </a:cxn>
              <a:cxn ang="0">
                <a:pos x="1442" y="1912"/>
              </a:cxn>
              <a:cxn ang="0">
                <a:pos x="1272" y="1872"/>
              </a:cxn>
              <a:cxn ang="0">
                <a:pos x="1108" y="1812"/>
              </a:cxn>
              <a:cxn ang="0">
                <a:pos x="952" y="1736"/>
              </a:cxn>
              <a:cxn ang="0">
                <a:pos x="810" y="1646"/>
              </a:cxn>
              <a:cxn ang="0">
                <a:pos x="684" y="1542"/>
              </a:cxn>
              <a:cxn ang="0">
                <a:pos x="578" y="1428"/>
              </a:cxn>
              <a:cxn ang="0">
                <a:pos x="494" y="1304"/>
              </a:cxn>
              <a:cxn ang="0">
                <a:pos x="438" y="1170"/>
              </a:cxn>
              <a:cxn ang="0">
                <a:pos x="410" y="1032"/>
              </a:cxn>
              <a:cxn ang="0">
                <a:pos x="416" y="888"/>
              </a:cxn>
              <a:cxn ang="0">
                <a:pos x="460" y="742"/>
              </a:cxn>
              <a:cxn ang="0">
                <a:pos x="544" y="592"/>
              </a:cxn>
              <a:cxn ang="0">
                <a:pos x="670" y="444"/>
              </a:cxn>
              <a:cxn ang="0">
                <a:pos x="844" y="298"/>
              </a:cxn>
              <a:cxn ang="0">
                <a:pos x="1070" y="154"/>
              </a:cxn>
              <a:cxn ang="0">
                <a:pos x="1348" y="16"/>
              </a:cxn>
              <a:cxn ang="0">
                <a:pos x="1244" y="0"/>
              </a:cxn>
              <a:cxn ang="0">
                <a:pos x="2820" y="1934"/>
              </a:cxn>
              <a:cxn ang="0">
                <a:pos x="2820" y="1934"/>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lnTo>
                  <a:pt x="1244" y="0"/>
                </a:lnTo>
                <a:lnTo>
                  <a:pt x="1244" y="0"/>
                </a:lnTo>
                <a:close/>
                <a:moveTo>
                  <a:pt x="2820" y="1934"/>
                </a:moveTo>
                <a:lnTo>
                  <a:pt x="2820" y="1934"/>
                </a:lnTo>
                <a:lnTo>
                  <a:pt x="2820" y="1934"/>
                </a:lnTo>
                <a:close/>
              </a:path>
            </a:pathLst>
          </a:custGeom>
          <a:gradFill rotWithShape="1">
            <a:gsLst>
              <a:gs pos="0">
                <a:schemeClr val="accent1"/>
              </a:gs>
              <a:gs pos="100000">
                <a:schemeClr val="hlink"/>
              </a:gs>
            </a:gsLst>
            <a:lin ang="5400000" scaled="1"/>
          </a:gradFill>
          <a:ln w="0">
            <a:noFill/>
            <a:prstDash val="solid"/>
            <a:round/>
            <a:headEnd/>
            <a:tailEnd/>
          </a:ln>
          <a:effectLst>
            <a:outerShdw dist="206741" dir="8249373" algn="ctr" rotWithShape="0">
              <a:srgbClr val="000000">
                <a:alpha val="50000"/>
              </a:srgbClr>
            </a:outerShdw>
          </a:effectLst>
        </p:spPr>
        <p:txBody>
          <a:bodyPr/>
          <a:lstStyle/>
          <a:p>
            <a:endParaRPr lang="en-US"/>
          </a:p>
        </p:txBody>
      </p:sp>
      <p:sp>
        <p:nvSpPr>
          <p:cNvPr id="33" name="Rectangle 32"/>
          <p:cNvSpPr/>
          <p:nvPr/>
        </p:nvSpPr>
        <p:spPr>
          <a:xfrm>
            <a:off x="1371600" y="1828800"/>
            <a:ext cx="7315200" cy="4093428"/>
          </a:xfrm>
          <a:prstGeom prst="rect">
            <a:avLst/>
          </a:prstGeom>
        </p:spPr>
        <p:txBody>
          <a:bodyPr wrap="square">
            <a:spAutoFit/>
          </a:bodyPr>
          <a:lstStyle/>
          <a:p>
            <a:pPr marL="514350" indent="-514350">
              <a:buFont typeface="+mj-lt"/>
              <a:buAutoNum type="arabicPeriod"/>
            </a:pPr>
            <a:r>
              <a:rPr lang="en-US" sz="2800" b="1" dirty="0" smtClean="0">
                <a:solidFill>
                  <a:schemeClr val="accent2">
                    <a:lumMod val="10000"/>
                  </a:schemeClr>
                </a:solidFill>
              </a:rPr>
              <a:t>Training </a:t>
            </a:r>
          </a:p>
          <a:p>
            <a:pPr marL="514350" lvl="0" indent="-514350">
              <a:buFont typeface="+mj-lt"/>
              <a:buAutoNum type="arabicPeriod"/>
            </a:pPr>
            <a:r>
              <a:rPr lang="en-US" sz="2800" b="1" dirty="0" smtClean="0">
                <a:solidFill>
                  <a:schemeClr val="accent2">
                    <a:lumMod val="10000"/>
                  </a:schemeClr>
                </a:solidFill>
              </a:rPr>
              <a:t>Product class </a:t>
            </a:r>
          </a:p>
          <a:p>
            <a:pPr marL="514350" lvl="0" indent="-514350">
              <a:buFont typeface="+mj-lt"/>
              <a:buAutoNum type="arabicPeriod"/>
            </a:pPr>
            <a:r>
              <a:rPr lang="en-US" sz="2800" b="1" dirty="0" smtClean="0">
                <a:solidFill>
                  <a:schemeClr val="accent2">
                    <a:lumMod val="10000"/>
                  </a:schemeClr>
                </a:solidFill>
              </a:rPr>
              <a:t>Laws  and regulations class</a:t>
            </a:r>
          </a:p>
          <a:p>
            <a:pPr marL="514350" lvl="0" indent="-514350">
              <a:buFont typeface="+mj-lt"/>
              <a:buAutoNum type="arabicPeriod"/>
            </a:pPr>
            <a:r>
              <a:rPr lang="en-US" sz="2800" b="1" dirty="0" smtClean="0">
                <a:solidFill>
                  <a:schemeClr val="accent2">
                    <a:lumMod val="10000"/>
                  </a:schemeClr>
                </a:solidFill>
              </a:rPr>
              <a:t>Compliance class</a:t>
            </a:r>
          </a:p>
          <a:p>
            <a:pPr marL="514350" lvl="0" indent="-514350">
              <a:buFont typeface="+mj-lt"/>
              <a:buAutoNum type="arabicPeriod"/>
            </a:pPr>
            <a:r>
              <a:rPr lang="en-US" sz="2800" b="1" dirty="0" smtClean="0">
                <a:solidFill>
                  <a:schemeClr val="accent2">
                    <a:lumMod val="10000"/>
                  </a:schemeClr>
                </a:solidFill>
              </a:rPr>
              <a:t>Total of 3 hours class</a:t>
            </a:r>
          </a:p>
          <a:p>
            <a:pPr marL="514350" lvl="0" indent="-514350">
              <a:buFont typeface="+mj-lt"/>
              <a:buAutoNum type="arabicPeriod"/>
            </a:pPr>
            <a:r>
              <a:rPr lang="en-US" sz="2800" b="1" dirty="0" smtClean="0">
                <a:solidFill>
                  <a:schemeClr val="accent2">
                    <a:lumMod val="10000"/>
                  </a:schemeClr>
                </a:solidFill>
              </a:rPr>
              <a:t>Certification Test</a:t>
            </a:r>
          </a:p>
          <a:p>
            <a:pPr marL="514350" lvl="0" indent="-514350">
              <a:buFont typeface="+mj-lt"/>
              <a:buAutoNum type="arabicPeriod"/>
            </a:pPr>
            <a:r>
              <a:rPr lang="en-US" sz="2800" b="1" dirty="0" smtClean="0">
                <a:solidFill>
                  <a:schemeClr val="accent2">
                    <a:lumMod val="10000"/>
                  </a:schemeClr>
                </a:solidFill>
              </a:rPr>
              <a:t>DMPO Certification</a:t>
            </a:r>
          </a:p>
          <a:p>
            <a:endParaRPr lang="en-US" sz="2800" b="1" dirty="0" smtClean="0">
              <a:solidFill>
                <a:schemeClr val="accent2">
                  <a:lumMod val="10000"/>
                </a:schemeClr>
              </a:solidFill>
            </a:endParaRPr>
          </a:p>
          <a:p>
            <a:r>
              <a:rPr lang="en-US" dirty="0" smtClean="0"/>
              <a:t/>
            </a:r>
            <a:br>
              <a:rPr lang="en-US" dirty="0" smtClean="0"/>
            </a:b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fade">
                                      <p:cBhvr>
                                        <p:cTn id="7" dur="2000"/>
                                        <p:tgtEl>
                                          <p:spTgt spid="8806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1000"/>
                                        <p:tgtEl>
                                          <p:spTgt spid="34"/>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88067"/>
                                        </p:tgtEl>
                                        <p:attrNameLst>
                                          <p:attrName>style.visibility</p:attrName>
                                        </p:attrNameLst>
                                      </p:cBhvr>
                                      <p:to>
                                        <p:strVal val="visible"/>
                                      </p:to>
                                    </p:set>
                                    <p:animEffect transition="in" filter="fade">
                                      <p:cBhvr>
                                        <p:cTn id="15" dur="1000"/>
                                        <p:tgtEl>
                                          <p:spTgt spid="88067"/>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33">
                                            <p:txEl>
                                              <p:pRg st="0" end="0"/>
                                            </p:txEl>
                                          </p:spTgt>
                                        </p:tgtEl>
                                        <p:attrNameLst>
                                          <p:attrName>style.visibility</p:attrName>
                                        </p:attrNameLst>
                                      </p:cBhvr>
                                      <p:to>
                                        <p:strVal val="visible"/>
                                      </p:to>
                                    </p:set>
                                    <p:animEffect transition="in" filter="fade">
                                      <p:cBhvr>
                                        <p:cTn id="19" dur="1000"/>
                                        <p:tgtEl>
                                          <p:spTgt spid="33">
                                            <p:txEl>
                                              <p:pRg st="0" end="0"/>
                                            </p:txEl>
                                          </p:spTgt>
                                        </p:tgtEl>
                                      </p:cBhvr>
                                    </p:animEffect>
                                  </p:childTnLst>
                                </p:cTn>
                              </p:par>
                            </p:childTnLst>
                          </p:cTn>
                        </p:par>
                        <p:par>
                          <p:cTn id="20" fill="hold">
                            <p:stCondLst>
                              <p:cond delay="5000"/>
                            </p:stCondLst>
                            <p:childTnLst>
                              <p:par>
                                <p:cTn id="21" presetID="10" presetClass="entr" presetSubtype="0" fill="hold" grpId="0" nodeType="afterEffect">
                                  <p:stCondLst>
                                    <p:cond delay="0"/>
                                  </p:stCondLst>
                                  <p:childTnLst>
                                    <p:set>
                                      <p:cBhvr>
                                        <p:cTn id="22" dur="1" fill="hold">
                                          <p:stCondLst>
                                            <p:cond delay="0"/>
                                          </p:stCondLst>
                                        </p:cTn>
                                        <p:tgtEl>
                                          <p:spTgt spid="33">
                                            <p:txEl>
                                              <p:pRg st="1" end="1"/>
                                            </p:txEl>
                                          </p:spTgt>
                                        </p:tgtEl>
                                        <p:attrNameLst>
                                          <p:attrName>style.visibility</p:attrName>
                                        </p:attrNameLst>
                                      </p:cBhvr>
                                      <p:to>
                                        <p:strVal val="visible"/>
                                      </p:to>
                                    </p:set>
                                    <p:animEffect transition="in" filter="fade">
                                      <p:cBhvr>
                                        <p:cTn id="23" dur="1000"/>
                                        <p:tgtEl>
                                          <p:spTgt spid="33">
                                            <p:txEl>
                                              <p:pRg st="1" end="1"/>
                                            </p:txEl>
                                          </p:spTgt>
                                        </p:tgtEl>
                                      </p:cBhvr>
                                    </p:animEffect>
                                  </p:childTnLst>
                                </p:cTn>
                              </p:par>
                            </p:childTnLst>
                          </p:cTn>
                        </p:par>
                        <p:par>
                          <p:cTn id="24" fill="hold">
                            <p:stCondLst>
                              <p:cond delay="6000"/>
                            </p:stCondLst>
                            <p:childTnLst>
                              <p:par>
                                <p:cTn id="25" presetID="10" presetClass="entr" presetSubtype="0" fill="hold" grpId="0" nodeType="afterEffect">
                                  <p:stCondLst>
                                    <p:cond delay="0"/>
                                  </p:stCondLst>
                                  <p:childTnLst>
                                    <p:set>
                                      <p:cBhvr>
                                        <p:cTn id="26" dur="1" fill="hold">
                                          <p:stCondLst>
                                            <p:cond delay="0"/>
                                          </p:stCondLst>
                                        </p:cTn>
                                        <p:tgtEl>
                                          <p:spTgt spid="33">
                                            <p:txEl>
                                              <p:pRg st="2" end="2"/>
                                            </p:txEl>
                                          </p:spTgt>
                                        </p:tgtEl>
                                        <p:attrNameLst>
                                          <p:attrName>style.visibility</p:attrName>
                                        </p:attrNameLst>
                                      </p:cBhvr>
                                      <p:to>
                                        <p:strVal val="visible"/>
                                      </p:to>
                                    </p:set>
                                    <p:animEffect transition="in" filter="fade">
                                      <p:cBhvr>
                                        <p:cTn id="27" dur="1000"/>
                                        <p:tgtEl>
                                          <p:spTgt spid="33">
                                            <p:txEl>
                                              <p:pRg st="2" end="2"/>
                                            </p:txEl>
                                          </p:spTgt>
                                        </p:tgtEl>
                                      </p:cBhvr>
                                    </p:animEffect>
                                  </p:childTnLst>
                                </p:cTn>
                              </p:par>
                            </p:childTnLst>
                          </p:cTn>
                        </p:par>
                        <p:par>
                          <p:cTn id="28" fill="hold">
                            <p:stCondLst>
                              <p:cond delay="7000"/>
                            </p:stCondLst>
                            <p:childTnLst>
                              <p:par>
                                <p:cTn id="29" presetID="10" presetClass="entr" presetSubtype="0" fill="hold" grpId="0" nodeType="afterEffect">
                                  <p:stCondLst>
                                    <p:cond delay="0"/>
                                  </p:stCondLst>
                                  <p:childTnLst>
                                    <p:set>
                                      <p:cBhvr>
                                        <p:cTn id="30" dur="1" fill="hold">
                                          <p:stCondLst>
                                            <p:cond delay="0"/>
                                          </p:stCondLst>
                                        </p:cTn>
                                        <p:tgtEl>
                                          <p:spTgt spid="33">
                                            <p:txEl>
                                              <p:pRg st="3" end="3"/>
                                            </p:txEl>
                                          </p:spTgt>
                                        </p:tgtEl>
                                        <p:attrNameLst>
                                          <p:attrName>style.visibility</p:attrName>
                                        </p:attrNameLst>
                                      </p:cBhvr>
                                      <p:to>
                                        <p:strVal val="visible"/>
                                      </p:to>
                                    </p:set>
                                    <p:animEffect transition="in" filter="fade">
                                      <p:cBhvr>
                                        <p:cTn id="31" dur="1000"/>
                                        <p:tgtEl>
                                          <p:spTgt spid="33">
                                            <p:txEl>
                                              <p:pRg st="3" end="3"/>
                                            </p:txEl>
                                          </p:spTgt>
                                        </p:tgtEl>
                                      </p:cBhvr>
                                    </p:animEffect>
                                  </p:childTnLst>
                                </p:cTn>
                              </p:par>
                            </p:childTnLst>
                          </p:cTn>
                        </p:par>
                        <p:par>
                          <p:cTn id="32" fill="hold">
                            <p:stCondLst>
                              <p:cond delay="8000"/>
                            </p:stCondLst>
                            <p:childTnLst>
                              <p:par>
                                <p:cTn id="33" presetID="10" presetClass="entr" presetSubtype="0" fill="hold" grpId="0" nodeType="afterEffect">
                                  <p:stCondLst>
                                    <p:cond delay="0"/>
                                  </p:stCondLst>
                                  <p:childTnLst>
                                    <p:set>
                                      <p:cBhvr>
                                        <p:cTn id="34" dur="1" fill="hold">
                                          <p:stCondLst>
                                            <p:cond delay="0"/>
                                          </p:stCondLst>
                                        </p:cTn>
                                        <p:tgtEl>
                                          <p:spTgt spid="33">
                                            <p:txEl>
                                              <p:pRg st="4" end="4"/>
                                            </p:txEl>
                                          </p:spTgt>
                                        </p:tgtEl>
                                        <p:attrNameLst>
                                          <p:attrName>style.visibility</p:attrName>
                                        </p:attrNameLst>
                                      </p:cBhvr>
                                      <p:to>
                                        <p:strVal val="visible"/>
                                      </p:to>
                                    </p:set>
                                    <p:animEffect transition="in" filter="fade">
                                      <p:cBhvr>
                                        <p:cTn id="35" dur="1000"/>
                                        <p:tgtEl>
                                          <p:spTgt spid="33">
                                            <p:txEl>
                                              <p:pRg st="4" end="4"/>
                                            </p:txEl>
                                          </p:spTgt>
                                        </p:tgtEl>
                                      </p:cBhvr>
                                    </p:animEffect>
                                  </p:childTnLst>
                                </p:cTn>
                              </p:par>
                            </p:childTnLst>
                          </p:cTn>
                        </p:par>
                        <p:par>
                          <p:cTn id="36" fill="hold">
                            <p:stCondLst>
                              <p:cond delay="9000"/>
                            </p:stCondLst>
                            <p:childTnLst>
                              <p:par>
                                <p:cTn id="37" presetID="10" presetClass="entr" presetSubtype="0" fill="hold" grpId="0" nodeType="afterEffect">
                                  <p:stCondLst>
                                    <p:cond delay="0"/>
                                  </p:stCondLst>
                                  <p:childTnLst>
                                    <p:set>
                                      <p:cBhvr>
                                        <p:cTn id="38" dur="1" fill="hold">
                                          <p:stCondLst>
                                            <p:cond delay="0"/>
                                          </p:stCondLst>
                                        </p:cTn>
                                        <p:tgtEl>
                                          <p:spTgt spid="33">
                                            <p:txEl>
                                              <p:pRg st="5" end="5"/>
                                            </p:txEl>
                                          </p:spTgt>
                                        </p:tgtEl>
                                        <p:attrNameLst>
                                          <p:attrName>style.visibility</p:attrName>
                                        </p:attrNameLst>
                                      </p:cBhvr>
                                      <p:to>
                                        <p:strVal val="visible"/>
                                      </p:to>
                                    </p:set>
                                    <p:animEffect transition="in" filter="fade">
                                      <p:cBhvr>
                                        <p:cTn id="39" dur="1000"/>
                                        <p:tgtEl>
                                          <p:spTgt spid="33">
                                            <p:txEl>
                                              <p:pRg st="5" end="5"/>
                                            </p:txEl>
                                          </p:spTgt>
                                        </p:tgtEl>
                                      </p:cBhvr>
                                    </p:animEffect>
                                  </p:childTnLst>
                                </p:cTn>
                              </p:par>
                            </p:childTnLst>
                          </p:cTn>
                        </p:par>
                        <p:par>
                          <p:cTn id="40" fill="hold">
                            <p:stCondLst>
                              <p:cond delay="10000"/>
                            </p:stCondLst>
                            <p:childTnLst>
                              <p:par>
                                <p:cTn id="41" presetID="10" presetClass="entr" presetSubtype="0" fill="hold" grpId="0" nodeType="afterEffect">
                                  <p:stCondLst>
                                    <p:cond delay="0"/>
                                  </p:stCondLst>
                                  <p:childTnLst>
                                    <p:set>
                                      <p:cBhvr>
                                        <p:cTn id="42" dur="1" fill="hold">
                                          <p:stCondLst>
                                            <p:cond delay="0"/>
                                          </p:stCondLst>
                                        </p:cTn>
                                        <p:tgtEl>
                                          <p:spTgt spid="33">
                                            <p:txEl>
                                              <p:pRg st="6" end="6"/>
                                            </p:txEl>
                                          </p:spTgt>
                                        </p:tgtEl>
                                        <p:attrNameLst>
                                          <p:attrName>style.visibility</p:attrName>
                                        </p:attrNameLst>
                                      </p:cBhvr>
                                      <p:to>
                                        <p:strVal val="visible"/>
                                      </p:to>
                                    </p:set>
                                    <p:animEffect transition="in" filter="fade">
                                      <p:cBhvr>
                                        <p:cTn id="43" dur="1000"/>
                                        <p:tgtEl>
                                          <p:spTgt spid="33">
                                            <p:txEl>
                                              <p:pRg st="6" end="6"/>
                                            </p:txEl>
                                          </p:spTgt>
                                        </p:tgtEl>
                                      </p:cBhvr>
                                    </p:animEffect>
                                  </p:childTnLst>
                                </p:cTn>
                              </p:par>
                            </p:childTnLst>
                          </p:cTn>
                        </p:par>
                        <p:par>
                          <p:cTn id="44" fill="hold">
                            <p:stCondLst>
                              <p:cond delay="11000"/>
                            </p:stCondLst>
                            <p:childTnLst>
                              <p:par>
                                <p:cTn id="45" presetID="10" presetClass="entr" presetSubtype="0" fill="hold" grpId="0" nodeType="afterEffect">
                                  <p:stCondLst>
                                    <p:cond delay="0"/>
                                  </p:stCondLst>
                                  <p:childTnLst>
                                    <p:set>
                                      <p:cBhvr>
                                        <p:cTn id="46" dur="1" fill="hold">
                                          <p:stCondLst>
                                            <p:cond delay="0"/>
                                          </p:stCondLst>
                                        </p:cTn>
                                        <p:tgtEl>
                                          <p:spTgt spid="33">
                                            <p:txEl>
                                              <p:pRg st="8" end="8"/>
                                            </p:txEl>
                                          </p:spTgt>
                                        </p:tgtEl>
                                        <p:attrNameLst>
                                          <p:attrName>style.visibility</p:attrName>
                                        </p:attrNameLst>
                                      </p:cBhvr>
                                      <p:to>
                                        <p:strVal val="visible"/>
                                      </p:to>
                                    </p:set>
                                    <p:animEffect transition="in" filter="fade">
                                      <p:cBhvr>
                                        <p:cTn id="47" dur="1000"/>
                                        <p:tgtEl>
                                          <p:spTgt spid="3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88066" grpId="0"/>
      <p:bldP spid="88067" grpId="0" animBg="1"/>
      <p:bldP spid="33"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83971" name="WordArt 3"/>
          <p:cNvSpPr>
            <a:spLocks noChangeArrowheads="1" noChangeShapeType="1" noTextEdit="1"/>
          </p:cNvSpPr>
          <p:nvPr/>
        </p:nvSpPr>
        <p:spPr bwMode="gray">
          <a:xfrm>
            <a:off x="1981200" y="3048000"/>
            <a:ext cx="5105400" cy="762000"/>
          </a:xfrm>
          <a:prstGeom prst="rect">
            <a:avLst/>
          </a:prstGeom>
        </p:spPr>
        <p:txBody>
          <a:bodyPr wrap="none" fromWordArt="1">
            <a:prstTxWarp prst="textDeflate">
              <a:avLst>
                <a:gd name="adj" fmla="val 0"/>
              </a:avLst>
            </a:prstTxWarp>
          </a:bodyPr>
          <a:lstStyle/>
          <a:p>
            <a:pPr algn="ctr"/>
            <a:r>
              <a:rPr lang="en-US" sz="5400" b="1" kern="10" dirty="0">
                <a:ln w="28575">
                  <a:solidFill>
                    <a:schemeClr val="tx2"/>
                  </a:solidFill>
                  <a:round/>
                  <a:headEnd/>
                  <a:tailEnd/>
                </a:ln>
                <a:gradFill rotWithShape="1">
                  <a:gsLst>
                    <a:gs pos="0">
                      <a:schemeClr val="accent1"/>
                    </a:gs>
                    <a:gs pos="100000">
                      <a:schemeClr val="accent2"/>
                    </a:gs>
                  </a:gsLst>
                  <a:lin ang="5400000" scaled="1"/>
                </a:gradFill>
                <a:effectLst>
                  <a:outerShdw dist="89803" dir="2700000" algn="ctr" rotWithShape="0">
                    <a:srgbClr val="000000">
                      <a:alpha val="50000"/>
                    </a:srgbClr>
                  </a:outerShdw>
                </a:effectLst>
                <a:latin typeface="Verdana"/>
              </a:rPr>
              <a:t>Thank You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Effect transition="in" filter="fade">
                                      <p:cBhvr>
                                        <p:cTn id="7" dur="1000"/>
                                        <p:tgtEl>
                                          <p:spTgt spid="839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allAtOnce"/>
    </p:bldLst>
  </p:timing>
</p:sld>
</file>

<file path=ppt/theme/theme1.xml><?xml version="1.0" encoding="utf-8"?>
<a:theme xmlns:a="http://schemas.openxmlformats.org/drawingml/2006/main" name="cdb2004c048d">
  <a:themeElements>
    <a:clrScheme name="sample 1">
      <a:dk1>
        <a:srgbClr val="003366"/>
      </a:dk1>
      <a:lt1>
        <a:srgbClr val="CCECFF"/>
      </a:lt1>
      <a:dk2>
        <a:srgbClr val="000099"/>
      </a:dk2>
      <a:lt2>
        <a:srgbClr val="FFFFFF"/>
      </a:lt2>
      <a:accent1>
        <a:srgbClr val="3491E6"/>
      </a:accent1>
      <a:accent2>
        <a:srgbClr val="9999FF"/>
      </a:accent2>
      <a:accent3>
        <a:srgbClr val="AAAACA"/>
      </a:accent3>
      <a:accent4>
        <a:srgbClr val="AEC9DA"/>
      </a:accent4>
      <a:accent5>
        <a:srgbClr val="AEC7F0"/>
      </a:accent5>
      <a:accent6>
        <a:srgbClr val="8A8AE7"/>
      </a:accent6>
      <a:hlink>
        <a:srgbClr val="33CCCC"/>
      </a:hlink>
      <a:folHlink>
        <a:srgbClr val="A8B79B"/>
      </a:folHlink>
    </a:clrScheme>
    <a:fontScheme name="sampl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003366"/>
        </a:dk1>
        <a:lt1>
          <a:srgbClr val="CCECFF"/>
        </a:lt1>
        <a:dk2>
          <a:srgbClr val="000099"/>
        </a:dk2>
        <a:lt2>
          <a:srgbClr val="FFFFFF"/>
        </a:lt2>
        <a:accent1>
          <a:srgbClr val="3491E6"/>
        </a:accent1>
        <a:accent2>
          <a:srgbClr val="9999FF"/>
        </a:accent2>
        <a:accent3>
          <a:srgbClr val="AAAACA"/>
        </a:accent3>
        <a:accent4>
          <a:srgbClr val="AEC9DA"/>
        </a:accent4>
        <a:accent5>
          <a:srgbClr val="AEC7F0"/>
        </a:accent5>
        <a:accent6>
          <a:srgbClr val="8A8AE7"/>
        </a:accent6>
        <a:hlink>
          <a:srgbClr val="33CCCC"/>
        </a:hlink>
        <a:folHlink>
          <a:srgbClr val="A8B79B"/>
        </a:folHlink>
      </a:clrScheme>
      <a:clrMap bg1="dk2" tx1="lt1" bg2="dk1" tx2="lt2" accent1="accent1" accent2="accent2" accent3="accent3" accent4="accent4" accent5="accent5" accent6="accent6" hlink="hlink" folHlink="folHlink"/>
    </a:extraClrScheme>
    <a:extraClrScheme>
      <a:clrScheme name="sample 2">
        <a:dk1>
          <a:srgbClr val="000099"/>
        </a:dk1>
        <a:lt1>
          <a:srgbClr val="CCECFF"/>
        </a:lt1>
        <a:dk2>
          <a:srgbClr val="5179E9"/>
        </a:dk2>
        <a:lt2>
          <a:srgbClr val="FFFFFF"/>
        </a:lt2>
        <a:accent1>
          <a:srgbClr val="47ABD3"/>
        </a:accent1>
        <a:accent2>
          <a:srgbClr val="FF9999"/>
        </a:accent2>
        <a:accent3>
          <a:srgbClr val="B3BEF2"/>
        </a:accent3>
        <a:accent4>
          <a:srgbClr val="AEC9DA"/>
        </a:accent4>
        <a:accent5>
          <a:srgbClr val="B1D2E6"/>
        </a:accent5>
        <a:accent6>
          <a:srgbClr val="E78A8A"/>
        </a:accent6>
        <a:hlink>
          <a:srgbClr val="00CC99"/>
        </a:hlink>
        <a:folHlink>
          <a:srgbClr val="8DAAC5"/>
        </a:folHlink>
      </a:clrScheme>
      <a:clrMap bg1="dk2" tx1="lt1" bg2="dk1" tx2="lt2" accent1="accent1" accent2="accent2" accent3="accent3" accent4="accent4" accent5="accent5" accent6="accent6" hlink="hlink" folHlink="folHlink"/>
    </a:extraClrScheme>
    <a:extraClrScheme>
      <a:clrScheme name="sample 3">
        <a:dk1>
          <a:srgbClr val="003366"/>
        </a:dk1>
        <a:lt1>
          <a:srgbClr val="CCECFF"/>
        </a:lt1>
        <a:dk2>
          <a:srgbClr val="006699"/>
        </a:dk2>
        <a:lt2>
          <a:srgbClr val="FFFFFF"/>
        </a:lt2>
        <a:accent1>
          <a:srgbClr val="29A3BB"/>
        </a:accent1>
        <a:accent2>
          <a:srgbClr val="99CC00"/>
        </a:accent2>
        <a:accent3>
          <a:srgbClr val="AAB8CA"/>
        </a:accent3>
        <a:accent4>
          <a:srgbClr val="AEC9DA"/>
        </a:accent4>
        <a:accent5>
          <a:srgbClr val="ACCEDA"/>
        </a:accent5>
        <a:accent6>
          <a:srgbClr val="8AB900"/>
        </a:accent6>
        <a:hlink>
          <a:srgbClr val="9999FF"/>
        </a:hlink>
        <a:folHlink>
          <a:srgbClr val="8DAAC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cdb2004c048d</Template>
  <TotalTime>870</TotalTime>
  <Words>826</Words>
  <Application>Microsoft PowerPoint</Application>
  <PresentationFormat>On-screen Show (4:3)</PresentationFormat>
  <Paragraphs>167</Paragraphs>
  <Slides>20</Slides>
  <Notes>1</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cdb2004c048d</vt:lpstr>
      <vt:lpstr>Slide 1</vt:lpstr>
      <vt:lpstr>Who We are</vt:lpstr>
      <vt:lpstr>Why Global United</vt:lpstr>
      <vt:lpstr>Our Products</vt:lpstr>
      <vt:lpstr>Discount Healthcare</vt:lpstr>
      <vt:lpstr> Global Lifestyle</vt:lpstr>
      <vt:lpstr> Global Rx</vt:lpstr>
      <vt:lpstr> Global Doc </vt:lpstr>
      <vt:lpstr>WHO DO WE SERVE?</vt:lpstr>
      <vt:lpstr>RX mobile solution</vt:lpstr>
      <vt:lpstr>GLOBAL UNITED LIMITED PLANS</vt:lpstr>
      <vt:lpstr>GLOBAL UNITED LIMITED PLANS</vt:lpstr>
      <vt:lpstr>GLOBAL UNITED LIMITED PLANS</vt:lpstr>
      <vt:lpstr>GLOBAL UNITED LIMITED PLANS</vt:lpstr>
      <vt:lpstr>CAREER OPPORTUNITIES</vt:lpstr>
      <vt:lpstr>HOW CAN YOU MAKE MONEY</vt:lpstr>
      <vt:lpstr>HOW CAN YOU MAKE MONEY</vt:lpstr>
      <vt:lpstr>WE NEED INSURANCE AGENTS</vt:lpstr>
      <vt:lpstr>To Become a Global  United Agent</vt:lpstr>
      <vt:lpstr>Slide 20</vt:lpstr>
    </vt:vector>
  </TitlesOfParts>
  <Company>DEV'S CYBER CAFE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DEVENDER KUMAR</dc:creator>
  <cp:lastModifiedBy>DEVENDER KUMAR</cp:lastModifiedBy>
  <cp:revision>93</cp:revision>
  <dcterms:created xsi:type="dcterms:W3CDTF">2009-09-22T17:47:02Z</dcterms:created>
  <dcterms:modified xsi:type="dcterms:W3CDTF">2009-09-24T18:28:10Z</dcterms:modified>
</cp:coreProperties>
</file>